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27.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2" r:id="rId3"/>
    <p:sldMasterId id="2147483696" r:id="rId4"/>
    <p:sldMasterId id="2147483718" r:id="rId5"/>
    <p:sldMasterId id="2147483733" r:id="rId6"/>
  </p:sldMasterIdLst>
  <p:notesMasterIdLst>
    <p:notesMasterId r:id="rId72"/>
  </p:notesMasterIdLst>
  <p:sldIdLst>
    <p:sldId id="256" r:id="rId7"/>
    <p:sldId id="2076136352" r:id="rId8"/>
    <p:sldId id="257" r:id="rId9"/>
    <p:sldId id="2076136304" r:id="rId10"/>
    <p:sldId id="261" r:id="rId11"/>
    <p:sldId id="2076136353" r:id="rId12"/>
    <p:sldId id="2076136354" r:id="rId13"/>
    <p:sldId id="262" r:id="rId14"/>
    <p:sldId id="2076136355" r:id="rId15"/>
    <p:sldId id="265" r:id="rId16"/>
    <p:sldId id="2076136357" r:id="rId17"/>
    <p:sldId id="2076136356" r:id="rId18"/>
    <p:sldId id="2076136312" r:id="rId19"/>
    <p:sldId id="2076136315" r:id="rId20"/>
    <p:sldId id="2076136358" r:id="rId21"/>
    <p:sldId id="259" r:id="rId22"/>
    <p:sldId id="266" r:id="rId23"/>
    <p:sldId id="2076136360" r:id="rId24"/>
    <p:sldId id="2076136342" r:id="rId25"/>
    <p:sldId id="2076136316" r:id="rId26"/>
    <p:sldId id="2076136344" r:id="rId27"/>
    <p:sldId id="2076136361" r:id="rId28"/>
    <p:sldId id="2076136362" r:id="rId29"/>
    <p:sldId id="2076136326" r:id="rId30"/>
    <p:sldId id="2076136327" r:id="rId31"/>
    <p:sldId id="2076136332" r:id="rId32"/>
    <p:sldId id="2076136331" r:id="rId33"/>
    <p:sldId id="2076136333" r:id="rId34"/>
    <p:sldId id="2076136330" r:id="rId35"/>
    <p:sldId id="2076136328" r:id="rId36"/>
    <p:sldId id="2076136334" r:id="rId37"/>
    <p:sldId id="2076136335" r:id="rId38"/>
    <p:sldId id="2076136359" r:id="rId39"/>
    <p:sldId id="2076136309" r:id="rId40"/>
    <p:sldId id="2076136365" r:id="rId41"/>
    <p:sldId id="2076136336" r:id="rId42"/>
    <p:sldId id="2076136310" r:id="rId43"/>
    <p:sldId id="2076136339" r:id="rId44"/>
    <p:sldId id="2076136311" r:id="rId45"/>
    <p:sldId id="2076136337" r:id="rId46"/>
    <p:sldId id="2076136338" r:id="rId47"/>
    <p:sldId id="2076136340" r:id="rId48"/>
    <p:sldId id="2076136366" r:id="rId49"/>
    <p:sldId id="2076136307" r:id="rId50"/>
    <p:sldId id="269" r:id="rId51"/>
    <p:sldId id="2076136343" r:id="rId52"/>
    <p:sldId id="2076136324" r:id="rId53"/>
    <p:sldId id="2076136317" r:id="rId54"/>
    <p:sldId id="2076136319" r:id="rId55"/>
    <p:sldId id="2076136320" r:id="rId56"/>
    <p:sldId id="2076136321" r:id="rId57"/>
    <p:sldId id="2076136322" r:id="rId58"/>
    <p:sldId id="2076136323" r:id="rId59"/>
    <p:sldId id="2076136363" r:id="rId60"/>
    <p:sldId id="2076136341" r:id="rId61"/>
    <p:sldId id="2076136346" r:id="rId62"/>
    <p:sldId id="2076136345" r:id="rId63"/>
    <p:sldId id="2076136348" r:id="rId64"/>
    <p:sldId id="2076136347" r:id="rId65"/>
    <p:sldId id="2076136349" r:id="rId66"/>
    <p:sldId id="2076136350" r:id="rId67"/>
    <p:sldId id="2076136351" r:id="rId68"/>
    <p:sldId id="2076136364" r:id="rId69"/>
    <p:sldId id="260" r:id="rId70"/>
    <p:sldId id="207613636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52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4019" autoAdjust="0"/>
  </p:normalViewPr>
  <p:slideViewPr>
    <p:cSldViewPr snapToGrid="0">
      <p:cViewPr varScale="1">
        <p:scale>
          <a:sx n="96" d="100"/>
          <a:sy n="96" d="100"/>
        </p:scale>
        <p:origin x="12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2AC6D-8685-48E7-8DF4-1A264CD6A17E}"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FF5C3-B5BE-4D6A-902A-680F1461DC16}" type="slidenum">
              <a:rPr lang="en-US" smtClean="0"/>
              <a:t>‹#›</a:t>
            </a:fld>
            <a:endParaRPr lang="en-US"/>
          </a:p>
        </p:txBody>
      </p:sp>
    </p:spTree>
    <p:extLst>
      <p:ext uri="{BB962C8B-B14F-4D97-AF65-F5344CB8AC3E}">
        <p14:creationId xmlns:p14="http://schemas.microsoft.com/office/powerpoint/2010/main" val="2509107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E7179-394A-4841-B96C-DCC97096866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38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17</a:t>
            </a:fld>
            <a:endParaRPr lang="en-US"/>
          </a:p>
        </p:txBody>
      </p:sp>
    </p:spTree>
    <p:extLst>
      <p:ext uri="{BB962C8B-B14F-4D97-AF65-F5344CB8AC3E}">
        <p14:creationId xmlns:p14="http://schemas.microsoft.com/office/powerpoint/2010/main" val="354891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19</a:t>
            </a:fld>
            <a:endParaRPr lang="en-US"/>
          </a:p>
        </p:txBody>
      </p:sp>
    </p:spTree>
    <p:extLst>
      <p:ext uri="{BB962C8B-B14F-4D97-AF65-F5344CB8AC3E}">
        <p14:creationId xmlns:p14="http://schemas.microsoft.com/office/powerpoint/2010/main" val="2459463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1FF5C3-B5BE-4D6A-902A-680F1461DC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67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32</a:t>
            </a:fld>
            <a:endParaRPr lang="en-US"/>
          </a:p>
        </p:txBody>
      </p:sp>
    </p:spTree>
    <p:extLst>
      <p:ext uri="{BB962C8B-B14F-4D97-AF65-F5344CB8AC3E}">
        <p14:creationId xmlns:p14="http://schemas.microsoft.com/office/powerpoint/2010/main" val="4107388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34</a:t>
            </a:fld>
            <a:endParaRPr lang="en-US"/>
          </a:p>
        </p:txBody>
      </p:sp>
    </p:spTree>
    <p:extLst>
      <p:ext uri="{BB962C8B-B14F-4D97-AF65-F5344CB8AC3E}">
        <p14:creationId xmlns:p14="http://schemas.microsoft.com/office/powerpoint/2010/main" val="3027129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35</a:t>
            </a:fld>
            <a:endParaRPr lang="en-US"/>
          </a:p>
        </p:txBody>
      </p:sp>
    </p:spTree>
    <p:extLst>
      <p:ext uri="{BB962C8B-B14F-4D97-AF65-F5344CB8AC3E}">
        <p14:creationId xmlns:p14="http://schemas.microsoft.com/office/powerpoint/2010/main" val="275348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36</a:t>
            </a:fld>
            <a:endParaRPr lang="en-US"/>
          </a:p>
        </p:txBody>
      </p:sp>
    </p:spTree>
    <p:extLst>
      <p:ext uri="{BB962C8B-B14F-4D97-AF65-F5344CB8AC3E}">
        <p14:creationId xmlns:p14="http://schemas.microsoft.com/office/powerpoint/2010/main" val="265436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2</a:t>
            </a:fld>
            <a:endParaRPr lang="en-US"/>
          </a:p>
        </p:txBody>
      </p:sp>
    </p:spTree>
    <p:extLst>
      <p:ext uri="{BB962C8B-B14F-4D97-AF65-F5344CB8AC3E}">
        <p14:creationId xmlns:p14="http://schemas.microsoft.com/office/powerpoint/2010/main" val="145983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3</a:t>
            </a:fld>
            <a:endParaRPr lang="en-US"/>
          </a:p>
        </p:txBody>
      </p:sp>
    </p:spTree>
    <p:extLst>
      <p:ext uri="{BB962C8B-B14F-4D97-AF65-F5344CB8AC3E}">
        <p14:creationId xmlns:p14="http://schemas.microsoft.com/office/powerpoint/2010/main" val="377977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E7179-394A-4841-B96C-DCC97096866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36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5</a:t>
            </a:fld>
            <a:endParaRPr lang="en-US"/>
          </a:p>
        </p:txBody>
      </p:sp>
    </p:spTree>
    <p:extLst>
      <p:ext uri="{BB962C8B-B14F-4D97-AF65-F5344CB8AC3E}">
        <p14:creationId xmlns:p14="http://schemas.microsoft.com/office/powerpoint/2010/main" val="426638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10</a:t>
            </a:fld>
            <a:endParaRPr lang="en-US"/>
          </a:p>
        </p:txBody>
      </p:sp>
    </p:spTree>
    <p:extLst>
      <p:ext uri="{BB962C8B-B14F-4D97-AF65-F5344CB8AC3E}">
        <p14:creationId xmlns:p14="http://schemas.microsoft.com/office/powerpoint/2010/main" val="289216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11</a:t>
            </a:fld>
            <a:endParaRPr lang="en-US"/>
          </a:p>
        </p:txBody>
      </p:sp>
    </p:spTree>
    <p:extLst>
      <p:ext uri="{BB962C8B-B14F-4D97-AF65-F5344CB8AC3E}">
        <p14:creationId xmlns:p14="http://schemas.microsoft.com/office/powerpoint/2010/main" val="1872014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12</a:t>
            </a:fld>
            <a:endParaRPr lang="en-US"/>
          </a:p>
        </p:txBody>
      </p:sp>
    </p:spTree>
    <p:extLst>
      <p:ext uri="{BB962C8B-B14F-4D97-AF65-F5344CB8AC3E}">
        <p14:creationId xmlns:p14="http://schemas.microsoft.com/office/powerpoint/2010/main" val="193993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details on the tables available and their layouts go here: </a:t>
            </a:r>
          </a:p>
          <a:p>
            <a:r>
              <a:rPr lang="en-US" dirty="0"/>
              <a:t>https://go.documentation.sas.com/doc/en/cintcdc/production.a/cintag/p1e2778lgxqmyyn16e7fsvtl4vpm.htm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1FF5C3-B5BE-4D6A-902A-680F1461DC16}" type="slidenum">
              <a:rPr lang="en-US" smtClean="0"/>
              <a:t>16</a:t>
            </a:fld>
            <a:endParaRPr lang="en-US"/>
          </a:p>
        </p:txBody>
      </p:sp>
    </p:spTree>
    <p:extLst>
      <p:ext uri="{BB962C8B-B14F-4D97-AF65-F5344CB8AC3E}">
        <p14:creationId xmlns:p14="http://schemas.microsoft.com/office/powerpoint/2010/main" val="790659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as.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6.xml"/><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17.xml"/><Relationship Id="rId4"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6.xml"/><Relationship Id="rId4" Type="http://schemas.openxmlformats.org/officeDocument/2006/relationships/image" Target="../media/image6.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tags" Target="../tags/tag27.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S CI - Title Slide">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48C523F-DE6C-437B-99BA-6B19B26926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6935"/>
          <a:stretch/>
        </p:blipFill>
        <p:spPr>
          <a:xfrm>
            <a:off x="0" y="-1188"/>
            <a:ext cx="12191992" cy="6859188"/>
          </a:xfrm>
          <a:prstGeom prst="rect">
            <a:avLst/>
          </a:prstGeom>
        </p:spPr>
      </p:pic>
      <p:sp>
        <p:nvSpPr>
          <p:cNvPr id="37" name="Rectangle 36">
            <a:extLst>
              <a:ext uri="{FF2B5EF4-FFF2-40B4-BE49-F238E27FC236}">
                <a16:creationId xmlns:a16="http://schemas.microsoft.com/office/drawing/2014/main" id="{A20D6EE7-E033-4F73-96DB-637E6E7583E9}"/>
              </a:ext>
            </a:extLst>
          </p:cNvPr>
          <p:cNvSpPr/>
          <p:nvPr userDrawn="1"/>
        </p:nvSpPr>
        <p:spPr>
          <a:xfrm>
            <a:off x="9" y="0"/>
            <a:ext cx="12191992" cy="6858000"/>
          </a:xfrm>
          <a:prstGeom prst="rect">
            <a:avLst/>
          </a:prstGeom>
          <a:gradFill flip="none" rotWithShape="1">
            <a:gsLst>
              <a:gs pos="0">
                <a:srgbClr val="001D33">
                  <a:alpha val="67000"/>
                </a:srgbClr>
              </a:gs>
              <a:gs pos="99000">
                <a:srgbClr val="820053">
                  <a:alpha val="82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bg1"/>
              </a:solidFill>
            </a:endParaRPr>
          </a:p>
        </p:txBody>
      </p:sp>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731478" y="1573071"/>
            <a:ext cx="8814816" cy="661720"/>
          </a:xfrm>
        </p:spPr>
        <p:txBody>
          <a:bodyPr anchor="t" anchorCtr="0">
            <a:spAutoFit/>
          </a:bodyPr>
          <a:lstStyle>
            <a:lvl1pPr algn="l">
              <a:defRPr sz="3700" b="1" i="0" cap="all" baseline="0">
                <a:solidFill>
                  <a:schemeClr val="bg1"/>
                </a:solidFill>
                <a:latin typeface="+mj-lt"/>
              </a:defRPr>
            </a:lvl1pPr>
          </a:lstStyle>
          <a:p>
            <a:r>
              <a:rPr lang="en-US"/>
              <a:t>Click to Edit Title</a:t>
            </a:r>
          </a:p>
        </p:txBody>
      </p:sp>
      <p:sp>
        <p:nvSpPr>
          <p:cNvPr id="8" name="Subtitle 2"/>
          <p:cNvSpPr>
            <a:spLocks noGrp="1"/>
          </p:cNvSpPr>
          <p:nvPr>
            <p:ph type="body" sz="quarter" idx="13" hasCustomPrompt="1"/>
          </p:nvPr>
        </p:nvSpPr>
        <p:spPr>
          <a:xfrm>
            <a:off x="731478" y="3780576"/>
            <a:ext cx="8814816" cy="409023"/>
          </a:xfrm>
          <a:prstGeom prst="rect">
            <a:avLst/>
          </a:prstGeom>
        </p:spPr>
        <p:txBody>
          <a:bodyPr wrap="square" anchor="t">
            <a:spAutoFit/>
          </a:bodyPr>
          <a:lstStyle>
            <a:lvl1pPr marL="0" indent="-243834" algn="l">
              <a:lnSpc>
                <a:spcPct val="85000"/>
              </a:lnSpc>
              <a:spcBef>
                <a:spcPts val="1067"/>
              </a:spcBef>
              <a:buFont typeface="Arial" pitchFamily="34" charset="0"/>
              <a:buNone/>
              <a:defRPr sz="2400" b="0" cap="none" spc="400" baseline="0">
                <a:solidFill>
                  <a:schemeClr val="bg1"/>
                </a:solidFill>
                <a:latin typeface="+mn-lt"/>
              </a:defRPr>
            </a:lvl1pPr>
          </a:lstStyle>
          <a:p>
            <a:pPr lvl="0"/>
            <a:r>
              <a:rPr lang="en-US"/>
              <a:t>Click to edit subtitle</a:t>
            </a:r>
          </a:p>
        </p:txBody>
      </p:sp>
      <p:cxnSp>
        <p:nvCxnSpPr>
          <p:cNvPr id="38" name="Straight Connector 37">
            <a:extLst>
              <a:ext uri="{FF2B5EF4-FFF2-40B4-BE49-F238E27FC236}">
                <a16:creationId xmlns:a16="http://schemas.microsoft.com/office/drawing/2014/main" id="{C2B97F34-0D3B-48D8-8F46-585C451CE882}"/>
              </a:ext>
            </a:extLst>
          </p:cNvPr>
          <p:cNvCxnSpPr>
            <a:cxnSpLocks/>
          </p:cNvCxnSpPr>
          <p:nvPr userDrawn="1"/>
        </p:nvCxnSpPr>
        <p:spPr>
          <a:xfrm>
            <a:off x="716088" y="3429000"/>
            <a:ext cx="8830206" cy="0"/>
          </a:xfrm>
          <a:prstGeom prst="line">
            <a:avLst/>
          </a:prstGeom>
          <a:ln w="19050">
            <a:gradFill flip="none" rotWithShape="1">
              <a:gsLst>
                <a:gs pos="52000">
                  <a:srgbClr val="C865A7"/>
                </a:gs>
                <a:gs pos="87000">
                  <a:srgbClr val="6555A2"/>
                </a:gs>
                <a:gs pos="1000">
                  <a:srgbClr val="6555A2"/>
                </a:gs>
                <a:gs pos="99000">
                  <a:srgbClr val="6555A2"/>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755E-5784-4AC4-945A-D080BC6103A4}"/>
              </a:ext>
            </a:extLst>
          </p:cNvPr>
          <p:cNvCxnSpPr>
            <a:cxnSpLocks/>
          </p:cNvCxnSpPr>
          <p:nvPr userDrawn="1"/>
        </p:nvCxnSpPr>
        <p:spPr>
          <a:xfrm>
            <a:off x="716088" y="1124211"/>
            <a:ext cx="8830206" cy="0"/>
          </a:xfrm>
          <a:prstGeom prst="line">
            <a:avLst/>
          </a:prstGeom>
          <a:ln w="19050">
            <a:gradFill flip="none" rotWithShape="1">
              <a:gsLst>
                <a:gs pos="52000">
                  <a:srgbClr val="C865A7"/>
                </a:gs>
                <a:gs pos="87000">
                  <a:srgbClr val="6555A2"/>
                </a:gs>
                <a:gs pos="1000">
                  <a:srgbClr val="6555A2"/>
                </a:gs>
                <a:gs pos="99000">
                  <a:srgbClr val="6555A2"/>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sp>
        <p:nvSpPr>
          <p:cNvPr id="36" name="TextBox 4">
            <a:extLst>
              <a:ext uri="{FF2B5EF4-FFF2-40B4-BE49-F238E27FC236}">
                <a16:creationId xmlns:a16="http://schemas.microsoft.com/office/drawing/2014/main" id="{64DF1F2F-4745-4EEF-97B8-81FC0D0B6954}"/>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accent4"/>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1326887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1402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Blue_dots">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58363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AS - Content - Bl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835152" y="1355281"/>
            <a:ext cx="10521696" cy="4857137"/>
          </a:xfrm>
        </p:spPr>
        <p:txBody>
          <a:bodyPr wrap="square" anchor="t" anchorCtr="0">
            <a:normAutofit/>
          </a:bodyPr>
          <a:lstStyle>
            <a:lvl1pPr>
              <a:buClr>
                <a:schemeClr val="accent2"/>
              </a:buClr>
              <a:defRPr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grpSp>
        <p:nvGrpSpPr>
          <p:cNvPr id="17" name="Group 16"/>
          <p:cNvGrpSpPr/>
          <p:nvPr userDrawn="1"/>
        </p:nvGrpSpPr>
        <p:grpSpPr>
          <a:xfrm>
            <a:off x="11237113" y="6353580"/>
            <a:ext cx="702523" cy="294037"/>
            <a:chOff x="6145213" y="4384676"/>
            <a:chExt cx="1582738" cy="649287"/>
          </a:xfrm>
          <a:solidFill>
            <a:schemeClr val="bg1"/>
          </a:solidFill>
        </p:grpSpPr>
        <p:sp>
          <p:nvSpPr>
            <p:cNvPr id="18" name="Freeform 17"/>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8"/>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9755067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AS - Title &amp; Subtitle - Bluebackground">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a:p>
        </p:txBody>
      </p:sp>
      <p:sp>
        <p:nvSpPr>
          <p:cNvPr id="6"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a:t>Click to Edit Title</a:t>
            </a:r>
          </a:p>
        </p:txBody>
      </p:sp>
      <p:sp>
        <p:nvSpPr>
          <p:cNvPr id="7"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a:t>Click to edit subtitle</a:t>
            </a:r>
          </a:p>
        </p:txBody>
      </p:sp>
      <p:grpSp>
        <p:nvGrpSpPr>
          <p:cNvPr id="8" name="Group 7"/>
          <p:cNvGrpSpPr/>
          <p:nvPr userDrawn="1"/>
        </p:nvGrpSpPr>
        <p:grpSpPr>
          <a:xfrm>
            <a:off x="11237113" y="6353580"/>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572839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S - Title Only - Blue">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a:p>
        </p:txBody>
      </p:sp>
      <p:sp>
        <p:nvSpPr>
          <p:cNvPr id="6"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a:t>Click to Edit Title</a:t>
            </a:r>
          </a:p>
        </p:txBody>
      </p:sp>
      <p:grpSp>
        <p:nvGrpSpPr>
          <p:cNvPr id="8" name="Group 7"/>
          <p:cNvGrpSpPr/>
          <p:nvPr userDrawn="1"/>
        </p:nvGrpSpPr>
        <p:grpSpPr>
          <a:xfrm>
            <a:off x="11237113" y="6353580"/>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2894674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AS - Comparison -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bg1"/>
                </a:solidFill>
              </a:defRPr>
            </a:lvl1pPr>
          </a:lstStyle>
          <a:p>
            <a:r>
              <a:rPr lang="en-US"/>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accent2"/>
              </a:buClr>
              <a:defRPr sz="2667" baseline="0">
                <a:solidFill>
                  <a:schemeClr val="bg1"/>
                </a:solidFill>
                <a:latin typeface="+mn-lt"/>
              </a:defRPr>
            </a:lvl1pPr>
            <a:lvl2pPr>
              <a:buClr>
                <a:schemeClr val="bg1">
                  <a:lumMod val="75000"/>
                </a:schemeClr>
              </a:buClr>
              <a:defRPr sz="2400" baseline="0">
                <a:solidFill>
                  <a:schemeClr val="bg1">
                    <a:lumMod val="75000"/>
                  </a:schemeClr>
                </a:solidFill>
                <a:latin typeface="+mn-lt"/>
              </a:defRPr>
            </a:lvl2pPr>
            <a:lvl3pPr>
              <a:buClr>
                <a:schemeClr val="bg1">
                  <a:lumMod val="75000"/>
                </a:schemeClr>
              </a:buClr>
              <a:defRPr sz="1867" baseline="0">
                <a:solidFill>
                  <a:schemeClr val="bg1">
                    <a:lumMod val="75000"/>
                  </a:schemeClr>
                </a:solidFill>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marL="243829" indent="-243829">
              <a:defRPr lang="en-US" sz="2667" b="0" kern="1200" cap="none" baseline="0" dirty="0" smtClean="0">
                <a:solidFill>
                  <a:schemeClr val="bg1"/>
                </a:solidFill>
                <a:latin typeface="+mn-lt"/>
                <a:ea typeface="+mn-ea"/>
                <a:cs typeface="+mn-cs"/>
              </a:defRPr>
            </a:lvl1pPr>
            <a:lvl2pPr marL="487656" indent="-243829">
              <a:defRPr lang="en-US" sz="2400" kern="1200" baseline="0" dirty="0" smtClean="0">
                <a:solidFill>
                  <a:schemeClr val="bg1">
                    <a:lumMod val="75000"/>
                  </a:schemeClr>
                </a:solidFill>
                <a:latin typeface="+mn-lt"/>
                <a:ea typeface="+mn-ea"/>
                <a:cs typeface="+mn-cs"/>
              </a:defRPr>
            </a:lvl2pPr>
            <a:lvl3pPr marL="731484" indent="-243829">
              <a:defRPr lang="en-US" sz="1867" kern="1200" baseline="0" dirty="0" smtClean="0">
                <a:solidFill>
                  <a:schemeClr val="bg1">
                    <a:lumMod val="75000"/>
                  </a:schemeClr>
                </a:solidFill>
                <a:latin typeface="+mn-lt"/>
                <a:ea typeface="+mn-ea"/>
                <a:cs typeface="+mn-cs"/>
              </a:defRPr>
            </a:lvl3pPr>
            <a:lvl4pPr>
              <a:defRPr baseline="0">
                <a:latin typeface="+mj-lt"/>
              </a:defRPr>
            </a:lvl4pPr>
            <a:lvl5pPr>
              <a:defRPr baseline="0">
                <a:latin typeface="+mj-lt"/>
              </a:defRPr>
            </a:lvl5pPr>
          </a:lstStyle>
          <a:p>
            <a:pPr marL="243829" lvl="0" indent="-243829" algn="l" defTabSz="487656" rtl="0" eaLnBrk="1" latinLnBrk="0" hangingPunct="1">
              <a:lnSpc>
                <a:spcPct val="85000"/>
              </a:lnSpc>
              <a:spcBef>
                <a:spcPts val="1067"/>
              </a:spcBef>
              <a:spcAft>
                <a:spcPts val="0"/>
              </a:spcAft>
              <a:buClr>
                <a:schemeClr val="accent2"/>
              </a:buClr>
              <a:buSzPct val="80000"/>
              <a:buFont typeface="Arial" pitchFamily="34" charset="0"/>
              <a:buChar char="•"/>
            </a:pPr>
            <a:r>
              <a:rPr lang="en-US"/>
              <a:t>Click to add text or click an icon to add other content types.</a:t>
            </a:r>
          </a:p>
          <a:p>
            <a:pPr marL="487656" lvl="1" indent="-243829" algn="l" defTabSz="487656" rtl="0" eaLnBrk="1" latinLnBrk="0" hangingPunct="1">
              <a:lnSpc>
                <a:spcPct val="85000"/>
              </a:lnSpc>
              <a:spcBef>
                <a:spcPts val="1067"/>
              </a:spcBef>
              <a:spcAft>
                <a:spcPts val="0"/>
              </a:spcAft>
              <a:buClr>
                <a:schemeClr val="bg1">
                  <a:lumMod val="75000"/>
                </a:schemeClr>
              </a:buClr>
              <a:buSzPct val="80000"/>
              <a:buFont typeface="Arial" pitchFamily="34" charset="0"/>
              <a:buChar char="•"/>
              <a:tabLst/>
            </a:pPr>
            <a:r>
              <a:rPr lang="en-US"/>
              <a:t>Second level</a:t>
            </a:r>
          </a:p>
          <a:p>
            <a:pPr marL="731484" lvl="2" indent="-243829" algn="l" defTabSz="487656"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pPr>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grpSp>
        <p:nvGrpSpPr>
          <p:cNvPr id="8" name="Group 7"/>
          <p:cNvGrpSpPr/>
          <p:nvPr userDrawn="1"/>
        </p:nvGrpSpPr>
        <p:grpSpPr>
          <a:xfrm>
            <a:off x="11237113" y="6353580"/>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66642312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AS - Two Content - Blue">
    <p:spTree>
      <p:nvGrpSpPr>
        <p:cNvPr id="1" name=""/>
        <p:cNvGrpSpPr/>
        <p:nvPr/>
      </p:nvGrpSpPr>
      <p:grpSpPr>
        <a:xfrm>
          <a:off x="0" y="0"/>
          <a:ext cx="0" cy="0"/>
          <a:chOff x="0" y="0"/>
          <a:chExt cx="0" cy="0"/>
        </a:xfrm>
      </p:grpSpPr>
      <p:sp>
        <p:nvSpPr>
          <p:cNvPr id="8" name="Rectangle 7"/>
          <p:cNvSpPr/>
          <p:nvPr userDrawn="1"/>
        </p:nvSpPr>
        <p:spPr>
          <a:xfrm>
            <a:off x="0" y="1353313"/>
            <a:ext cx="12192000" cy="48524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bg1"/>
                </a:solidFill>
              </a:defRPr>
            </a:lvl1pPr>
          </a:lstStyle>
          <a:p>
            <a:r>
              <a:rPr lang="en-US"/>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n-lt"/>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40" indent="-243829">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29" indent="-243829" defTabSz="487656">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56" indent="-243829" defTabSz="487656">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484" defTabSz="487656">
              <a:lnSpc>
                <a:spcPct val="85000"/>
              </a:lnSpc>
              <a:spcBef>
                <a:spcPts val="1067"/>
              </a:spcBef>
              <a:buClr>
                <a:schemeClr val="bg1"/>
              </a:buClr>
              <a:defRPr lang="en-US" sz="1867" dirty="0" smtClean="0">
                <a:solidFill>
                  <a:schemeClr val="bg1"/>
                </a:solidFill>
                <a:latin typeface="+mn-lt"/>
              </a:defRPr>
            </a:lvl4pPr>
            <a:lvl5pPr marL="975312" indent="-243829" defTabSz="487656">
              <a:buClr>
                <a:schemeClr val="bg1"/>
              </a:buClr>
              <a:defRPr lang="en-US" sz="1600" dirty="0">
                <a:solidFill>
                  <a:schemeClr val="bg1"/>
                </a:solidFill>
                <a:latin typeface="+mj-lt"/>
              </a:defRPr>
            </a:lvl5pPr>
            <a:lvl6pPr marL="1219140" indent="-243829" defTabSz="487656">
              <a:buClr>
                <a:schemeClr val="bg1"/>
              </a:buClr>
              <a:buSzPct val="100000"/>
              <a:buFont typeface="Calibri" panose="020F0502020204030204" pitchFamily="34" charset="0"/>
              <a:buChar char="-"/>
              <a:defRPr>
                <a:solidFill>
                  <a:schemeClr val="bg1"/>
                </a:solidFill>
                <a:latin typeface="+mj-lt"/>
              </a:defRPr>
            </a:lvl6pPr>
          </a:lstStyle>
          <a:p>
            <a:pPr lvl="1"/>
            <a:r>
              <a:rPr lang="en-US"/>
              <a:t>Click to add text or click an icon to add other content types.</a:t>
            </a:r>
          </a:p>
          <a:p>
            <a:pPr lvl="2"/>
            <a:r>
              <a:rPr lang="en-US"/>
              <a:t>Second level</a:t>
            </a:r>
          </a:p>
          <a:p>
            <a:pPr lvl="3"/>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sp>
        <p:nvSpPr>
          <p:cNvPr id="9"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17072709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S - Content with Caption - BlueBackground">
    <p:spTree>
      <p:nvGrpSpPr>
        <p:cNvPr id="1" name=""/>
        <p:cNvGrpSpPr/>
        <p:nvPr/>
      </p:nvGrpSpPr>
      <p:grpSpPr>
        <a:xfrm>
          <a:off x="0" y="0"/>
          <a:ext cx="0" cy="0"/>
          <a:chOff x="0" y="0"/>
          <a:chExt cx="0" cy="0"/>
        </a:xfrm>
      </p:grpSpPr>
      <p:sp>
        <p:nvSpPr>
          <p:cNvPr id="3" name="Rectangle 2"/>
          <p:cNvSpPr/>
          <p:nvPr userDrawn="1"/>
        </p:nvSpPr>
        <p:spPr>
          <a:xfrm>
            <a:off x="0" y="16476"/>
            <a:ext cx="4169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 name="Title 1"/>
          <p:cNvSpPr>
            <a:spLocks noGrp="1"/>
          </p:cNvSpPr>
          <p:nvPr>
            <p:ph type="title" hasCustomPrompt="1"/>
          </p:nvPr>
        </p:nvSpPr>
        <p:spPr>
          <a:xfrm>
            <a:off x="0" y="305184"/>
            <a:ext cx="4169664" cy="461665"/>
          </a:xfrm>
        </p:spPr>
        <p:txBody>
          <a:bodyPr lIns="91440" rIns="91440" anchor="t" anchorCtr="0">
            <a:spAutoFit/>
          </a:bodyPr>
          <a:lstStyle>
            <a:lvl1pPr algn="ctr" defTabSz="243829">
              <a:spcBef>
                <a:spcPts val="0"/>
              </a:spcBef>
              <a:defRPr sz="2400" baseline="0">
                <a:solidFill>
                  <a:schemeClr val="accent1">
                    <a:lumMod val="40000"/>
                    <a:lumOff val="60000"/>
                  </a:schemeClr>
                </a:solidFill>
                <a:effectLst/>
                <a:latin typeface="+mj-lt"/>
              </a:defRPr>
            </a:lvl1pPr>
          </a:lstStyle>
          <a:p>
            <a:r>
              <a:rPr lang="en-US"/>
              <a:t>Click to Edit Title</a:t>
            </a:r>
          </a:p>
        </p:txBody>
      </p:sp>
      <p:sp>
        <p:nvSpPr>
          <p:cNvPr id="12" name="Text Placeholder 4"/>
          <p:cNvSpPr>
            <a:spLocks noGrp="1"/>
          </p:cNvSpPr>
          <p:nvPr>
            <p:ph type="body" sz="quarter" idx="13" hasCustomPrompt="1"/>
          </p:nvPr>
        </p:nvSpPr>
        <p:spPr>
          <a:xfrm>
            <a:off x="548640" y="1328928"/>
            <a:ext cx="3072384" cy="820737"/>
          </a:xfrm>
        </p:spPr>
        <p:txBody>
          <a:bodyPr wrap="square" anchor="t" anchorCtr="0">
            <a:spAutoFit/>
          </a:bodyPr>
          <a:lstStyle>
            <a:lvl1pPr marL="0" indent="-243829" algn="l">
              <a:buFont typeface="Arial" pitchFamily="34" charset="0"/>
              <a:buNone/>
              <a:defRPr sz="2667" b="0" cap="none" baseline="0">
                <a:solidFill>
                  <a:schemeClr val="bg1">
                    <a:lumMod val="75000"/>
                  </a:schemeClr>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a:p>
        </p:txBody>
      </p:sp>
      <p:grpSp>
        <p:nvGrpSpPr>
          <p:cNvPr id="8" name="Group 7"/>
          <p:cNvGrpSpPr/>
          <p:nvPr userDrawn="1"/>
        </p:nvGrpSpPr>
        <p:grpSpPr>
          <a:xfrm>
            <a:off x="11237113" y="6353580"/>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8" name="Title 1"/>
          <p:cNvSpPr txBox="1">
            <a:spLocks/>
          </p:cNvSpPr>
          <p:nvPr userDrawn="1"/>
        </p:nvSpPr>
        <p:spPr>
          <a:xfrm>
            <a:off x="4169664" y="256034"/>
            <a:ext cx="8022336" cy="574516"/>
          </a:xfrm>
          <a:prstGeom prst="rect">
            <a:avLst/>
          </a:prstGeom>
        </p:spPr>
        <p:txBody>
          <a:bodyPr vert="horz" wrap="square" lIns="243840" tIns="60960" rIns="243840" bIns="60960" rtlCol="0" anchor="b" anchorCtr="0">
            <a:noAutofit/>
          </a:bodyPr>
          <a:lstStyle>
            <a:lvl1pPr algn="ctr" defTabSz="182880" rtl="0" eaLnBrk="1" latinLnBrk="0" hangingPunct="1">
              <a:spcBef>
                <a:spcPct val="0"/>
              </a:spcBef>
              <a:buNone/>
              <a:defRPr lang="en-US" sz="2200" kern="1200" cap="none" baseline="0">
                <a:solidFill>
                  <a:schemeClr val="bg1"/>
                </a:solidFill>
                <a:latin typeface="+mj-lt"/>
                <a:ea typeface="+mj-ea"/>
                <a:cs typeface="+mj-cs"/>
              </a:defRPr>
            </a:lvl1pPr>
          </a:lstStyle>
          <a:p>
            <a:r>
              <a:rPr lang="en-US" sz="2933"/>
              <a:t>Click to Edit Title</a:t>
            </a:r>
          </a:p>
        </p:txBody>
      </p:sp>
      <p:sp>
        <p:nvSpPr>
          <p:cNvPr id="19" name="Text Placeholder 2"/>
          <p:cNvSpPr>
            <a:spLocks noGrp="1"/>
          </p:cNvSpPr>
          <p:nvPr>
            <p:ph type="body" sz="quarter" idx="11" hasCustomPrompt="1"/>
          </p:nvPr>
        </p:nvSpPr>
        <p:spPr>
          <a:xfrm>
            <a:off x="4169664"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a:t>Click to edit subtitle</a:t>
            </a:r>
          </a:p>
        </p:txBody>
      </p:sp>
      <p:sp>
        <p:nvSpPr>
          <p:cNvPr id="20" name="Content Placeholder 3"/>
          <p:cNvSpPr>
            <a:spLocks noGrp="1"/>
          </p:cNvSpPr>
          <p:nvPr>
            <p:ph sz="quarter" idx="15" hasCustomPrompt="1"/>
          </p:nvPr>
        </p:nvSpPr>
        <p:spPr>
          <a:xfrm>
            <a:off x="4169664" y="1227118"/>
            <a:ext cx="8022336" cy="5620871"/>
          </a:xfrm>
        </p:spPr>
        <p:txBody>
          <a:bodyPr wrap="square" lIns="365760" rIns="274320" bIns="91440" anchor="t" anchorCtr="0">
            <a:normAutofit/>
          </a:bodyPr>
          <a:lstStyle>
            <a:lvl1pPr>
              <a:buClr>
                <a:schemeClr val="accent2"/>
              </a:buClr>
              <a:defRPr sz="2667"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21"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787034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S - Case Study Only - Blue Background">
    <p:spTree>
      <p:nvGrpSpPr>
        <p:cNvPr id="1" name=""/>
        <p:cNvGrpSpPr/>
        <p:nvPr/>
      </p:nvGrpSpPr>
      <p:grpSpPr>
        <a:xfrm>
          <a:off x="0" y="0"/>
          <a:ext cx="0" cy="0"/>
          <a:chOff x="0" y="0"/>
          <a:chExt cx="0" cy="0"/>
        </a:xfrm>
      </p:grpSpPr>
      <p:sp>
        <p:nvSpPr>
          <p:cNvPr id="16" name="Rectangle 15"/>
          <p:cNvSpPr/>
          <p:nvPr userDrawn="1"/>
        </p:nvSpPr>
        <p:spPr>
          <a:xfrm>
            <a:off x="8686800" y="0"/>
            <a:ext cx="3505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grpSp>
        <p:nvGrpSpPr>
          <p:cNvPr id="19" name="Group 18"/>
          <p:cNvGrpSpPr/>
          <p:nvPr userDrawn="1"/>
        </p:nvGrpSpPr>
        <p:grpSpPr>
          <a:xfrm>
            <a:off x="11237113" y="6353580"/>
            <a:ext cx="702523" cy="294037"/>
            <a:chOff x="6145213" y="4384676"/>
            <a:chExt cx="1582738" cy="649287"/>
          </a:xfrm>
          <a:solidFill>
            <a:schemeClr val="bg1"/>
          </a:solidFill>
        </p:grpSpPr>
        <p:sp>
          <p:nvSpPr>
            <p:cNvPr id="2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 name="Title 1"/>
          <p:cNvSpPr>
            <a:spLocks noGrp="1"/>
          </p:cNvSpPr>
          <p:nvPr>
            <p:ph type="title" hasCustomPrompt="1"/>
          </p:nvPr>
        </p:nvSpPr>
        <p:spPr>
          <a:xfrm>
            <a:off x="0" y="256034"/>
            <a:ext cx="8022336" cy="574516"/>
          </a:xfrm>
        </p:spPr>
        <p:txBody>
          <a:bodyPr lIns="182880" rIns="182880" anchor="b" anchorCtr="0">
            <a:noAutofit/>
          </a:bodyPr>
          <a:lstStyle>
            <a:lvl1pPr algn="ctr">
              <a:defRPr sz="2933" baseline="0">
                <a:solidFill>
                  <a:schemeClr val="bg1"/>
                </a:solidFill>
              </a:defRPr>
            </a:lvl1pPr>
          </a:lstStyle>
          <a:p>
            <a:r>
              <a:rPr lang="en-US"/>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1227118"/>
            <a:ext cx="8022336" cy="5620871"/>
          </a:xfrm>
        </p:spPr>
        <p:txBody>
          <a:bodyPr wrap="square" lIns="365760" rIns="274320" bIns="91440" anchor="t" anchorCtr="0">
            <a:normAutofit/>
          </a:bodyPr>
          <a:lstStyle>
            <a:lvl1pPr>
              <a:buClr>
                <a:schemeClr val="accent2"/>
              </a:buClr>
              <a:defRPr sz="2667"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a:p>
        </p:txBody>
      </p:sp>
      <p:sp>
        <p:nvSpPr>
          <p:cNvPr id="17"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
        <p:nvSpPr>
          <p:cNvPr id="29" name="Text Placeholder 2"/>
          <p:cNvSpPr>
            <a:spLocks noGrp="1"/>
          </p:cNvSpPr>
          <p:nvPr>
            <p:ph type="body" sz="quarter" idx="18" hasCustomPrompt="1"/>
          </p:nvPr>
        </p:nvSpPr>
        <p:spPr>
          <a:xfrm>
            <a:off x="8680360" y="317809"/>
            <a:ext cx="3511640" cy="461665"/>
          </a:xfrm>
        </p:spPr>
        <p:txBody>
          <a:bodyPr wrap="square" anchor="ctr">
            <a:spAutoFit/>
          </a:bodyPr>
          <a:lstStyle>
            <a:lvl1pPr marL="0" indent="0" algn="ctr" defTabSz="243829">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a:t>Click to Edit Industry</a:t>
            </a:r>
          </a:p>
        </p:txBody>
      </p:sp>
      <p:sp>
        <p:nvSpPr>
          <p:cNvPr id="30" name="Text Placeholder 4"/>
          <p:cNvSpPr>
            <a:spLocks noGrp="1"/>
          </p:cNvSpPr>
          <p:nvPr>
            <p:ph type="body" sz="quarter" idx="14" hasCustomPrompt="1"/>
          </p:nvPr>
        </p:nvSpPr>
        <p:spPr>
          <a:xfrm>
            <a:off x="8803837" y="1035052"/>
            <a:ext cx="3264000" cy="3823077"/>
          </a:xfrm>
        </p:spPr>
        <p:txBody>
          <a:bodyPr wrap="square" anchor="t">
            <a:normAutofit/>
          </a:bodyPr>
          <a:lstStyle>
            <a:lvl1pPr marL="0" indent="-243829">
              <a:lnSpc>
                <a:spcPct val="85000"/>
              </a:lnSpc>
              <a:buFont typeface="Arial" pitchFamily="34" charset="0"/>
              <a:buNone/>
              <a:defRPr sz="2133" b="0" cap="none" baseline="0">
                <a:solidFill>
                  <a:schemeClr val="bg1">
                    <a:lumMod val="75000"/>
                  </a:schemeClr>
                </a:solidFill>
              </a:defRPr>
            </a:lvl1pPr>
            <a:lvl2pPr marL="0" indent="0">
              <a:buFontTx/>
              <a:buNone/>
              <a:defRPr/>
            </a:lvl2pPr>
            <a:lvl3pPr marL="243829" indent="0">
              <a:buFontTx/>
              <a:buNone/>
              <a:defRPr/>
            </a:lvl3pPr>
            <a:lvl4pPr marL="487656" indent="0">
              <a:buFontTx/>
              <a:buNone/>
              <a:defRPr/>
            </a:lvl4pPr>
            <a:lvl5pPr marL="731484"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31"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a:t>Spokesperson’s Name</a:t>
            </a:r>
          </a:p>
        </p:txBody>
      </p:sp>
      <p:sp>
        <p:nvSpPr>
          <p:cNvPr id="32" name="Text Placeholder 6"/>
          <p:cNvSpPr>
            <a:spLocks noGrp="1"/>
          </p:cNvSpPr>
          <p:nvPr>
            <p:ph type="body" sz="quarter" idx="19" hasCustomPrompt="1"/>
          </p:nvPr>
        </p:nvSpPr>
        <p:spPr>
          <a:xfrm>
            <a:off x="8797857" y="5255806"/>
            <a:ext cx="3267456" cy="669180"/>
          </a:xfrm>
        </p:spPr>
        <p:txBody>
          <a:bodyPr wrap="square" anchor="t">
            <a:normAutofit/>
          </a:bodyPr>
          <a:lstStyle>
            <a:lvl1pPr marL="243829" indent="0" algn="l">
              <a:lnSpc>
                <a:spcPct val="85000"/>
              </a:lnSpc>
              <a:buNone/>
              <a:defRPr sz="1600">
                <a:solidFill>
                  <a:schemeClr val="bg1">
                    <a:lumMod val="85000"/>
                  </a:schemeClr>
                </a:solidFill>
                <a:effectLst/>
              </a:defRPr>
            </a:lvl1pPr>
          </a:lstStyle>
          <a:p>
            <a:pPr lvl="0"/>
            <a:r>
              <a:rPr lang="en-US"/>
              <a:t>Spokesperson’s Job Title</a:t>
            </a:r>
          </a:p>
        </p:txBody>
      </p:sp>
      <p:sp>
        <p:nvSpPr>
          <p:cNvPr id="33" name="Text Placeholder 7"/>
          <p:cNvSpPr>
            <a:spLocks noGrp="1"/>
          </p:cNvSpPr>
          <p:nvPr>
            <p:ph type="body" sz="quarter" idx="20" hasCustomPrompt="1"/>
          </p:nvPr>
        </p:nvSpPr>
        <p:spPr>
          <a:xfrm>
            <a:off x="8676375"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a:t>Partner Name</a:t>
            </a:r>
          </a:p>
        </p:txBody>
      </p:sp>
    </p:spTree>
    <p:extLst>
      <p:ext uri="{BB962C8B-B14F-4D97-AF65-F5344CB8AC3E}">
        <p14:creationId xmlns:p14="http://schemas.microsoft.com/office/powerpoint/2010/main" val="15736455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AS - Main Customer Success Layout Blue Background">
    <p:spTree>
      <p:nvGrpSpPr>
        <p:cNvPr id="1" name=""/>
        <p:cNvGrpSpPr/>
        <p:nvPr/>
      </p:nvGrpSpPr>
      <p:grpSpPr>
        <a:xfrm>
          <a:off x="0" y="0"/>
          <a:ext cx="0" cy="0"/>
          <a:chOff x="0" y="0"/>
          <a:chExt cx="0" cy="0"/>
        </a:xfrm>
      </p:grpSpPr>
      <p:sp>
        <p:nvSpPr>
          <p:cNvPr id="19" name="Rectangle 18"/>
          <p:cNvSpPr/>
          <p:nvPr userDrawn="1"/>
        </p:nvSpPr>
        <p:spPr>
          <a:xfrm>
            <a:off x="8680357" y="0"/>
            <a:ext cx="35116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accent1"/>
              </a:solidFill>
            </a:endParaRPr>
          </a:p>
        </p:txBody>
      </p:sp>
      <p:sp>
        <p:nvSpPr>
          <p:cNvPr id="2" name="Title 1"/>
          <p:cNvSpPr>
            <a:spLocks noGrp="1"/>
          </p:cNvSpPr>
          <p:nvPr>
            <p:ph type="title" hasCustomPrompt="1"/>
          </p:nvPr>
        </p:nvSpPr>
        <p:spPr>
          <a:xfrm>
            <a:off x="2" y="256032"/>
            <a:ext cx="8680359" cy="573024"/>
          </a:xfrm>
        </p:spPr>
        <p:txBody>
          <a:bodyPr lIns="182880" rIns="182880"/>
          <a:lstStyle>
            <a:lvl1pPr algn="ctr">
              <a:defRPr sz="2933" baseline="0">
                <a:solidFill>
                  <a:schemeClr val="bg1"/>
                </a:solidFill>
                <a:latin typeface="+mj-lt"/>
              </a:defRPr>
            </a:lvl1pPr>
          </a:lstStyle>
          <a:p>
            <a:r>
              <a:rPr lang="en-US"/>
              <a:t>Click to Edit Title</a:t>
            </a:r>
          </a:p>
        </p:txBody>
      </p:sp>
      <p:sp>
        <p:nvSpPr>
          <p:cNvPr id="21" name="Text Placeholder 2"/>
          <p:cNvSpPr>
            <a:spLocks noGrp="1"/>
          </p:cNvSpPr>
          <p:nvPr>
            <p:ph type="body" sz="quarter" idx="11" hasCustomPrompt="1"/>
          </p:nvPr>
        </p:nvSpPr>
        <p:spPr>
          <a:xfrm>
            <a:off x="8680360" y="317809"/>
            <a:ext cx="3511640" cy="461665"/>
          </a:xfrm>
        </p:spPr>
        <p:txBody>
          <a:bodyPr wrap="square" anchor="ctr">
            <a:spAutoFit/>
          </a:bodyPr>
          <a:lstStyle>
            <a:lvl1pPr marL="0" indent="0" algn="ctr" defTabSz="243829">
              <a:lnSpc>
                <a:spcPct val="100000"/>
              </a:lnSpc>
              <a:spcBef>
                <a:spcPts val="0"/>
              </a:spcBef>
              <a:buFont typeface="Arial" pitchFamily="34" charset="0"/>
              <a:buNone/>
              <a:defRPr sz="2400" b="0" cap="none" baseline="0">
                <a:solidFill>
                  <a:schemeClr val="accent1">
                    <a:lumMod val="40000"/>
                    <a:lumOff val="60000"/>
                  </a:schemeClr>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857793"/>
            <a:ext cx="8680360" cy="5303520"/>
          </a:xfrm>
        </p:spPr>
        <p:txBody>
          <a:bodyPr wrap="square" lIns="365760" rIns="274320" anchor="t">
            <a:normAutofit/>
          </a:bodyPr>
          <a:lstStyle>
            <a:lvl1pPr>
              <a:buClr>
                <a:schemeClr val="accent2"/>
              </a:buClr>
              <a:defRPr sz="2667" baseline="0">
                <a:solidFill>
                  <a:schemeClr val="bg1"/>
                </a:solidFill>
                <a:latin typeface="+mn-lt"/>
              </a:defRPr>
            </a:lvl1pPr>
            <a:lvl2pPr>
              <a:buClr>
                <a:schemeClr val="bg1">
                  <a:lumMod val="75000"/>
                </a:schemeClr>
              </a:buClr>
              <a:defRPr baseline="0">
                <a:solidFill>
                  <a:schemeClr val="bg1">
                    <a:lumMod val="75000"/>
                  </a:schemeClr>
                </a:solidFill>
                <a:latin typeface="+mn-lt"/>
              </a:defRPr>
            </a:lvl2pPr>
            <a:lvl3pPr>
              <a:buClr>
                <a:schemeClr val="bg1">
                  <a:lumMod val="75000"/>
                </a:schemeClr>
              </a:buClr>
              <a:defRPr baseline="0">
                <a:solidFill>
                  <a:schemeClr val="bg1">
                    <a:lumMod val="75000"/>
                  </a:schemeClr>
                </a:solidFill>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18" name="Text Placeholder 4"/>
          <p:cNvSpPr>
            <a:spLocks noGrp="1"/>
          </p:cNvSpPr>
          <p:nvPr>
            <p:ph type="body" sz="quarter" idx="14" hasCustomPrompt="1"/>
          </p:nvPr>
        </p:nvSpPr>
        <p:spPr>
          <a:xfrm>
            <a:off x="8803837" y="1035052"/>
            <a:ext cx="3264000" cy="2492307"/>
          </a:xfrm>
        </p:spPr>
        <p:txBody>
          <a:bodyPr wrap="square" anchor="t">
            <a:spAutoFit/>
          </a:bodyPr>
          <a:lstStyle>
            <a:lvl1pPr marL="0" indent="-243829">
              <a:lnSpc>
                <a:spcPct val="85000"/>
              </a:lnSpc>
              <a:buFont typeface="Arial" pitchFamily="34" charset="0"/>
              <a:buNone/>
              <a:defRPr sz="2133" b="0" cap="none" baseline="0">
                <a:solidFill>
                  <a:schemeClr val="bg1">
                    <a:lumMod val="75000"/>
                  </a:schemeClr>
                </a:solidFill>
              </a:defRPr>
            </a:lvl1pPr>
            <a:lvl2pPr marL="0" indent="0">
              <a:buFontTx/>
              <a:buNone/>
              <a:defRPr/>
            </a:lvl2pPr>
            <a:lvl3pPr marL="243829" indent="0">
              <a:buFontTx/>
              <a:buNone/>
              <a:defRPr/>
            </a:lvl3pPr>
            <a:lvl4pPr marL="487656" indent="0">
              <a:buFontTx/>
              <a:buNone/>
              <a:defRPr/>
            </a:lvl4pPr>
            <a:lvl5pPr marL="731484"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8797857" y="4909041"/>
            <a:ext cx="3267456" cy="338747"/>
          </a:xfrm>
        </p:spPr>
        <p:txBody>
          <a:bodyPr anchor="b" anchorCtr="0">
            <a:spAutoFit/>
          </a:bodyPr>
          <a:lstStyle>
            <a:lvl1pPr marL="0" indent="0" algn="l">
              <a:lnSpc>
                <a:spcPct val="85000"/>
              </a:lnSpc>
              <a:buNone/>
              <a:defRPr sz="1867" b="0">
                <a:solidFill>
                  <a:schemeClr val="bg1">
                    <a:lumMod val="75000"/>
                  </a:schemeClr>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8797857" y="5255807"/>
            <a:ext cx="3267456" cy="303416"/>
          </a:xfrm>
        </p:spPr>
        <p:txBody>
          <a:bodyPr wrap="square" anchor="t">
            <a:spAutoFit/>
          </a:bodyPr>
          <a:lstStyle>
            <a:lvl1pPr marL="243829" indent="0" algn="l">
              <a:lnSpc>
                <a:spcPct val="85000"/>
              </a:lnSpc>
              <a:buNone/>
              <a:defRPr sz="1600">
                <a:solidFill>
                  <a:schemeClr val="bg1">
                    <a:lumMod val="75000"/>
                  </a:schemeClr>
                </a:solidFill>
                <a:effectLst/>
              </a:defRPr>
            </a:lvl1pPr>
          </a:lstStyle>
          <a:p>
            <a:pPr lvl="0"/>
            <a:r>
              <a:rPr lang="en-US"/>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a:p>
        </p:txBody>
      </p:sp>
      <p:grpSp>
        <p:nvGrpSpPr>
          <p:cNvPr id="23" name="Group 22"/>
          <p:cNvGrpSpPr/>
          <p:nvPr userDrawn="1"/>
        </p:nvGrpSpPr>
        <p:grpSpPr>
          <a:xfrm>
            <a:off x="11237113" y="6353580"/>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0"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
        <p:nvSpPr>
          <p:cNvPr id="22" name="TextBox 21"/>
          <p:cNvSpPr txBox="1"/>
          <p:nvPr userDrawn="1"/>
        </p:nvSpPr>
        <p:spPr>
          <a:xfrm>
            <a:off x="4587534" y="6286608"/>
            <a:ext cx="3035727" cy="307776"/>
          </a:xfrm>
          <a:prstGeom prst="rect">
            <a:avLst/>
          </a:prstGeom>
          <a:noFill/>
        </p:spPr>
        <p:txBody>
          <a:bodyPr wrap="square" lIns="60960" rIns="60960" rtlCol="0">
            <a:no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200">
                <a:solidFill>
                  <a:schemeClr val="accent1">
                    <a:lumMod val="60000"/>
                    <a:lumOff val="40000"/>
                  </a:schemeClr>
                </a:solidFill>
              </a:rPr>
              <a:t>For One-to-One Customer Use Only</a:t>
            </a:r>
          </a:p>
        </p:txBody>
      </p:sp>
    </p:spTree>
    <p:extLst>
      <p:ext uri="{BB962C8B-B14F-4D97-AF65-F5344CB8AC3E}">
        <p14:creationId xmlns:p14="http://schemas.microsoft.com/office/powerpoint/2010/main" val="29573739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S CI - 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B629-8ABD-490C-B710-C8B348AE06F0}"/>
              </a:ext>
            </a:extLst>
          </p:cNvPr>
          <p:cNvSpPr>
            <a:spLocks noGrp="1"/>
          </p:cNvSpPr>
          <p:nvPr>
            <p:ph type="title" hasCustomPrompt="1"/>
          </p:nvPr>
        </p:nvSpPr>
        <p:spPr>
          <a:xfrm>
            <a:off x="835152" y="292368"/>
            <a:ext cx="10515600" cy="609600"/>
          </a:xfrm>
        </p:spPr>
        <p:txBody>
          <a:bodyPr/>
          <a:lstStyle/>
          <a:p>
            <a:r>
              <a:rPr lang="en-US" dirty="0"/>
              <a:t>Click to edit title</a:t>
            </a:r>
          </a:p>
        </p:txBody>
      </p:sp>
      <p:sp>
        <p:nvSpPr>
          <p:cNvPr id="3" name="Slide Number Placeholder 2">
            <a:extLst>
              <a:ext uri="{FF2B5EF4-FFF2-40B4-BE49-F238E27FC236}">
                <a16:creationId xmlns:a16="http://schemas.microsoft.com/office/drawing/2014/main" id="{268AD149-096D-42C0-9DCC-0B710D0EE735}"/>
              </a:ext>
            </a:extLst>
          </p:cNvPr>
          <p:cNvSpPr>
            <a:spLocks noGrp="1"/>
          </p:cNvSpPr>
          <p:nvPr>
            <p:ph type="sldNum" sz="quarter" idx="10"/>
          </p:nvPr>
        </p:nvSpPr>
        <p:spPr/>
        <p:txBody>
          <a:bodyPr/>
          <a:lstStyle/>
          <a:p>
            <a:fld id="{942F104E-062B-496A-BFC5-5906E8B9BE8F}" type="slidenum">
              <a:rPr lang="en-US" smtClean="0"/>
              <a:pPr/>
              <a:t>‹#›</a:t>
            </a:fld>
            <a:endParaRPr lang="en-US"/>
          </a:p>
        </p:txBody>
      </p:sp>
      <p:sp>
        <p:nvSpPr>
          <p:cNvPr id="5" name="Content Placeholder 4">
            <a:extLst>
              <a:ext uri="{FF2B5EF4-FFF2-40B4-BE49-F238E27FC236}">
                <a16:creationId xmlns:a16="http://schemas.microsoft.com/office/drawing/2014/main" id="{9852A81E-09C2-43AC-8A68-D1E9D0D32E4A}"/>
              </a:ext>
            </a:extLst>
          </p:cNvPr>
          <p:cNvSpPr>
            <a:spLocks noGrp="1"/>
          </p:cNvSpPr>
          <p:nvPr>
            <p:ph sz="quarter" idx="11" hasCustomPrompt="1"/>
          </p:nvPr>
        </p:nvSpPr>
        <p:spPr>
          <a:xfrm>
            <a:off x="835152" y="1230923"/>
            <a:ext cx="10515600" cy="493776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6304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AS - Section Header - Dark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1"/>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4"/>
            <a:ext cx="12192000" cy="444289"/>
          </a:xfrm>
        </p:spPr>
        <p:txBody>
          <a:bodyPr anchor="t">
            <a:spAutoFit/>
          </a:bodyPr>
          <a:lstStyle>
            <a:lvl1pPr marL="0" indent="-243829"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50"/>
            <a:ext cx="3352800" cy="194990"/>
          </a:xfrm>
          <a:prstGeom prst="rect">
            <a:avLst/>
          </a:prstGeom>
          <a:noFill/>
        </p:spPr>
        <p:txBody>
          <a:bodyPr wrap="square" anchor="b" anchorCtr="0">
            <a:spAutoFit/>
          </a:bodyPr>
          <a:lstStyle/>
          <a:p>
            <a:pPr marL="0" marR="0" lvl="0" indent="0" algn="ctr" defTabSz="365734"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8471" y="0"/>
            <a:ext cx="2815063" cy="1468912"/>
          </a:xfrm>
          <a:prstGeom prst="rect">
            <a:avLst/>
          </a:prstGeom>
        </p:spPr>
      </p:pic>
      <p:grpSp>
        <p:nvGrpSpPr>
          <p:cNvPr id="8" name="Group 7"/>
          <p:cNvGrpSpPr/>
          <p:nvPr userDrawn="1"/>
        </p:nvGrpSpPr>
        <p:grpSpPr>
          <a:xfrm>
            <a:off x="11237113" y="6353580"/>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1723884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230044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971800" cy="68580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2205163" y="1167901"/>
            <a:ext cx="8520925" cy="2074832"/>
          </a:xfrm>
        </p:spPr>
        <p:txBody>
          <a:bodyPr anchor="b">
            <a:normAutofit/>
          </a:bodyPr>
          <a:lstStyle>
            <a:lvl1pPr marL="0" indent="0" algn="l">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2205163" y="3312584"/>
            <a:ext cx="8520925" cy="1945216"/>
          </a:xfrm>
        </p:spPr>
        <p:txBody>
          <a:bodyPr>
            <a:normAutofit/>
          </a:bodyPr>
          <a:lstStyle>
            <a:lvl1pPr marL="0" indent="0" algn="l">
              <a:buNone/>
              <a:defRPr sz="2667">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3207900" cy="6864096"/>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48847" y="5967045"/>
            <a:ext cx="1483157" cy="825136"/>
          </a:xfrm>
          <a:prstGeom prst="rect">
            <a:avLst/>
          </a:prstGeom>
        </p:spPr>
      </p:pic>
      <p:sp>
        <p:nvSpPr>
          <p:cNvPr id="12" name="TextBox 3">
            <a:extLst>
              <a:ext uri="{FF2B5EF4-FFF2-40B4-BE49-F238E27FC236}">
                <a16:creationId xmlns:a16="http://schemas.microsoft.com/office/drawing/2014/main" id="{236C16C5-D5EF-3441-8F91-D303F439563D}"/>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42863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81728" y="-8059"/>
            <a:ext cx="6110273" cy="6866060"/>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826938" y="3312584"/>
            <a:ext cx="8520925" cy="1945216"/>
          </a:xfrm>
        </p:spPr>
        <p:txBody>
          <a:bodyPr>
            <a:normAutofit/>
          </a:bodyPr>
          <a:lstStyle>
            <a:lvl1pPr marL="0" indent="0" algn="l">
              <a:buNone/>
              <a:defRPr sz="2667">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826938" y="1167901"/>
            <a:ext cx="8520925" cy="2074832"/>
          </a:xfrm>
        </p:spPr>
        <p:txBody>
          <a:bodyPr anchor="b">
            <a:normAutofit/>
          </a:bodyPr>
          <a:lstStyle>
            <a:lvl1pPr marL="0" indent="0" algn="l">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8" name="TextBox 3">
            <a:extLst>
              <a:ext uri="{FF2B5EF4-FFF2-40B4-BE49-F238E27FC236}">
                <a16:creationId xmlns:a16="http://schemas.microsoft.com/office/drawing/2014/main" id="{EC0A23F0-4378-A14B-B987-EC746178DAE2}"/>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69724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7836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60165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5769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825625"/>
            <a:ext cx="5181600" cy="4351339"/>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66864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4169664" cy="68580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305183"/>
            <a:ext cx="4169664" cy="424732"/>
          </a:xfrm>
        </p:spPr>
        <p:txBody>
          <a:bodyPr lIns="91440" rIns="91440" anchor="t" anchorCtr="0">
            <a:spAutoFit/>
          </a:bodyPr>
          <a:lstStyle>
            <a:lvl1pPr algn="ctr" defTabSz="243834">
              <a:spcBef>
                <a:spcPts val="0"/>
              </a:spcBef>
              <a:defRPr sz="24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4169664"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4169664" y="1227116"/>
            <a:ext cx="8022336" cy="5620871"/>
          </a:xfrm>
        </p:spPr>
        <p:txBody>
          <a:bodyPr wrap="square" lIns="365760" rIns="274320" bIns="91440" anchor="t" anchorCtr="0">
            <a:normAutofit/>
          </a:bodyPr>
          <a:lstStyle>
            <a:lvl1pPr>
              <a:buClr>
                <a:schemeClr val="bg2"/>
              </a:buClr>
              <a:defRPr sz="2667"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4169834" y="305183"/>
            <a:ext cx="8022167" cy="546100"/>
          </a:xfrm>
        </p:spPr>
        <p:txBody>
          <a:bodyPr>
            <a:noAutofit/>
          </a:bodyPr>
          <a:lstStyle>
            <a:lvl1pPr marL="0" indent="0" algn="ctr">
              <a:buNone/>
              <a:defRPr sz="3733"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33507" y="5204181"/>
            <a:ext cx="2458117" cy="1478571"/>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sz="2400"/>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sz="2400"/>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2400"/>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sz="2400"/>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2400"/>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sz="2400"/>
            </a:p>
          </p:txBody>
        </p:sp>
      </p:grpSp>
    </p:spTree>
    <p:custDataLst>
      <p:tags r:id="rId1"/>
    </p:custDataLst>
    <p:extLst>
      <p:ext uri="{BB962C8B-B14F-4D97-AF65-F5344CB8AC3E}">
        <p14:creationId xmlns:p14="http://schemas.microsoft.com/office/powerpoint/2010/main" val="15858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7192203" y="2335948"/>
            <a:ext cx="4476749" cy="1363080"/>
          </a:xfrm>
        </p:spPr>
        <p:txBody>
          <a:bodyPr/>
          <a:lstStyle>
            <a:lvl1pPr marL="0" indent="0">
              <a:buNone/>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4166918" y="-1"/>
            <a:ext cx="4006609" cy="68580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9410" y="0"/>
            <a:ext cx="8109180" cy="68580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400273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S CI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51B5-9D0F-4463-AEC4-0B1BBCEE5736}"/>
              </a:ext>
            </a:extLst>
          </p:cNvPr>
          <p:cNvSpPr>
            <a:spLocks noGrp="1"/>
          </p:cNvSpPr>
          <p:nvPr>
            <p:ph type="title" hasCustomPrompt="1"/>
          </p:nvPr>
        </p:nvSpPr>
        <p:spPr/>
        <p:txBody>
          <a:bodyPr/>
          <a:lstStyle/>
          <a:p>
            <a:r>
              <a:rPr lang="en-US" dirty="0"/>
              <a:t>Click to edit title</a:t>
            </a:r>
          </a:p>
        </p:txBody>
      </p:sp>
      <p:sp>
        <p:nvSpPr>
          <p:cNvPr id="3" name="Slide Number Placeholder 2">
            <a:extLst>
              <a:ext uri="{FF2B5EF4-FFF2-40B4-BE49-F238E27FC236}">
                <a16:creationId xmlns:a16="http://schemas.microsoft.com/office/drawing/2014/main" id="{1A7E3EA7-28FF-4B53-91A0-74EC19EB3CCD}"/>
              </a:ext>
            </a:extLst>
          </p:cNvPr>
          <p:cNvSpPr>
            <a:spLocks noGrp="1"/>
          </p:cNvSpPr>
          <p:nvPr>
            <p:ph type="sldNum" sz="quarter" idx="10"/>
          </p:nvPr>
        </p:nvSpPr>
        <p:spPr/>
        <p:txBody>
          <a:bodyPr/>
          <a:lstStyle/>
          <a:p>
            <a:fld id="{942F104E-062B-496A-BFC5-5906E8B9BE8F}" type="slidenum">
              <a:rPr lang="en-US" smtClean="0"/>
              <a:pPr/>
              <a:t>‹#›</a:t>
            </a:fld>
            <a:endParaRPr lang="en-US"/>
          </a:p>
        </p:txBody>
      </p:sp>
    </p:spTree>
    <p:extLst>
      <p:ext uri="{BB962C8B-B14F-4D97-AF65-F5344CB8AC3E}">
        <p14:creationId xmlns:p14="http://schemas.microsoft.com/office/powerpoint/2010/main" val="403316458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1146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215857" y="6344362"/>
            <a:ext cx="745039" cy="307948"/>
          </a:xfrm>
          <a:prstGeom prst="rect">
            <a:avLst/>
          </a:prstGeom>
        </p:spPr>
      </p:pic>
      <p:sp>
        <p:nvSpPr>
          <p:cNvPr id="5" name="TextBox 3">
            <a:extLst>
              <a:ext uri="{FF2B5EF4-FFF2-40B4-BE49-F238E27FC236}">
                <a16:creationId xmlns:a16="http://schemas.microsoft.com/office/drawing/2014/main" id="{6F03857C-1DB6-474F-8845-1ADD3BD92192}"/>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2"/>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78030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 name="Group 3">
            <a:extLst>
              <a:ext uri="{FF2B5EF4-FFF2-40B4-BE49-F238E27FC236}">
                <a16:creationId xmlns:a16="http://schemas.microsoft.com/office/drawing/2014/main" id="{9CC8A4CC-C6DD-674E-9755-C2307DA101AD}"/>
              </a:ext>
            </a:extLst>
          </p:cNvPr>
          <p:cNvGrpSpPr/>
          <p:nvPr/>
        </p:nvGrpSpPr>
        <p:grpSpPr>
          <a:xfrm>
            <a:off x="11237113" y="6353579"/>
            <a:ext cx="702523" cy="294037"/>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85378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971800" cy="68580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835538" y="2391584"/>
            <a:ext cx="8520925" cy="2074832"/>
          </a:xfrm>
        </p:spPr>
        <p:txBody>
          <a:bodyPr anchor="ctr">
            <a:normAutofit/>
          </a:bodyPr>
          <a:lstStyle>
            <a:lvl1pPr marL="0" indent="0" algn="ctr">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3207900" cy="6864096"/>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48847" y="5967045"/>
            <a:ext cx="1483157" cy="825136"/>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5467324" y="5517945"/>
            <a:ext cx="1285800" cy="502766"/>
          </a:xfrm>
          <a:prstGeom prst="rect">
            <a:avLst/>
          </a:prstGeom>
          <a:noFill/>
        </p:spPr>
        <p:txBody>
          <a:bodyPr wrap="none" rtlCol="0">
            <a:spAutoFit/>
          </a:bodyPr>
          <a:lstStyle/>
          <a:p>
            <a:pPr algn="ctr"/>
            <a:r>
              <a:rPr lang="en-US" sz="2667" dirty="0">
                <a:solidFill>
                  <a:schemeClr val="bg1"/>
                </a:solidFill>
                <a:latin typeface="+mj-lt"/>
              </a:rPr>
              <a:t>sas.com</a:t>
            </a:r>
          </a:p>
        </p:txBody>
      </p:sp>
      <p:sp>
        <p:nvSpPr>
          <p:cNvPr id="10" name="TextBox 3">
            <a:extLst>
              <a:ext uri="{FF2B5EF4-FFF2-40B4-BE49-F238E27FC236}">
                <a16:creationId xmlns:a16="http://schemas.microsoft.com/office/drawing/2014/main" id="{EBDB97C4-A9A5-5240-872E-02735FE065C9}"/>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2480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AS - Content with Caption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5"/>
            <a:ext cx="4169664" cy="424732"/>
          </a:xfrm>
        </p:spPr>
        <p:txBody>
          <a:bodyPr lIns="91440" rIns="91440" anchor="t" anchorCtr="0">
            <a:spAutoFit/>
          </a:bodyPr>
          <a:lstStyle>
            <a:lvl1pPr algn="ctr" defTabSz="243829">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4"/>
            <a:ext cx="8022336" cy="574516"/>
          </a:xfrm>
        </p:spPr>
        <p:txBody>
          <a:bodyPr wrap="square" lIns="274320" rIns="274320" anchor="ctr" anchorCtr="0">
            <a:noAutofit/>
          </a:bodyPr>
          <a:lstStyle>
            <a:lvl1pPr marL="0" indent="0" algn="l" defTabSz="243829">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29" indent="0" algn="r">
              <a:buFontTx/>
              <a:buNone/>
              <a:defRPr sz="1867" b="1">
                <a:solidFill>
                  <a:schemeClr val="bg1"/>
                </a:solidFill>
              </a:defRPr>
            </a:lvl3pPr>
            <a:lvl4pPr marL="487656" indent="0" algn="r">
              <a:buFontTx/>
              <a:buNone/>
              <a:defRPr sz="1867" b="1">
                <a:solidFill>
                  <a:schemeClr val="bg1"/>
                </a:solidFill>
              </a:defRPr>
            </a:lvl4pPr>
            <a:lvl5pPr marL="731484"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81"/>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8"/>
            <a:ext cx="3072384" cy="820737"/>
          </a:xfrm>
        </p:spPr>
        <p:txBody>
          <a:bodyPr wrap="square" anchor="t" anchorCtr="0">
            <a:spAutoFit/>
          </a:bodyPr>
          <a:lstStyle>
            <a:lvl1pPr marL="0" indent="-243829"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557745870"/>
      </p:ext>
    </p:extLst>
  </p:cSld>
  <p:clrMapOvr>
    <a:masterClrMapping/>
  </p:clrMapOvr>
  <p:transition>
    <p:fade/>
  </p:transition>
  <p:extLst>
    <p:ext uri="{DCECCB84-F9BA-43D5-87BE-67443E8EF086}">
      <p15:sldGuideLst xmlns:p15="http://schemas.microsoft.com/office/powerpoint/2012/main">
        <p15:guide id="1" pos="196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AS - Title Slide">
    <p:spTree>
      <p:nvGrpSpPr>
        <p:cNvPr id="1" name=""/>
        <p:cNvGrpSpPr/>
        <p:nvPr/>
      </p:nvGrpSpPr>
      <p:grpSpPr>
        <a:xfrm>
          <a:off x="0" y="0"/>
          <a:ext cx="0" cy="0"/>
          <a:chOff x="0" y="0"/>
          <a:chExt cx="0" cy="0"/>
        </a:xfrm>
      </p:grpSpPr>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536192" y="3178433"/>
            <a:ext cx="8814816" cy="444289"/>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spTree>
    <p:extLst>
      <p:ext uri="{BB962C8B-B14F-4D97-AF65-F5344CB8AC3E}">
        <p14:creationId xmlns:p14="http://schemas.microsoft.com/office/powerpoint/2010/main" val="3139841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5242227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427786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9434351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AS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6959836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S CI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CDE2-780D-423B-A2CF-38A1A520F98D}"/>
              </a:ext>
            </a:extLst>
          </p:cNvPr>
          <p:cNvSpPr>
            <a:spLocks noGrp="1"/>
          </p:cNvSpPr>
          <p:nvPr>
            <p:ph type="title" hasCustomPrompt="1"/>
          </p:nvPr>
        </p:nvSpPr>
        <p:spPr/>
        <p:txBody>
          <a:bodyPr/>
          <a:lstStyle/>
          <a:p>
            <a:r>
              <a:rPr lang="en-US" dirty="0"/>
              <a:t>Click to edit title</a:t>
            </a:r>
          </a:p>
        </p:txBody>
      </p:sp>
      <p:sp>
        <p:nvSpPr>
          <p:cNvPr id="3" name="Slide Number Placeholder 2">
            <a:extLst>
              <a:ext uri="{FF2B5EF4-FFF2-40B4-BE49-F238E27FC236}">
                <a16:creationId xmlns:a16="http://schemas.microsoft.com/office/drawing/2014/main" id="{CA477FE7-B436-4CF4-B6B3-F8760160E629}"/>
              </a:ext>
            </a:extLst>
          </p:cNvPr>
          <p:cNvSpPr>
            <a:spLocks noGrp="1"/>
          </p:cNvSpPr>
          <p:nvPr>
            <p:ph type="sldNum" sz="quarter" idx="10"/>
          </p:nvPr>
        </p:nvSpPr>
        <p:spPr/>
        <p:txBody>
          <a:bodyPr/>
          <a:lstStyle/>
          <a:p>
            <a:fld id="{942F104E-062B-496A-BFC5-5906E8B9BE8F}" type="slidenum">
              <a:rPr lang="en-US" smtClean="0"/>
              <a:pPr/>
              <a:t>‹#›</a:t>
            </a:fld>
            <a:endParaRPr lang="en-US"/>
          </a:p>
        </p:txBody>
      </p:sp>
      <p:sp>
        <p:nvSpPr>
          <p:cNvPr id="5" name="Content Placeholder 4">
            <a:extLst>
              <a:ext uri="{FF2B5EF4-FFF2-40B4-BE49-F238E27FC236}">
                <a16:creationId xmlns:a16="http://schemas.microsoft.com/office/drawing/2014/main" id="{C2F73003-7272-4D3D-B532-0B6525CA9870}"/>
              </a:ext>
            </a:extLst>
          </p:cNvPr>
          <p:cNvSpPr>
            <a:spLocks noGrp="1"/>
          </p:cNvSpPr>
          <p:nvPr>
            <p:ph sz="quarter" idx="11" hasCustomPrompt="1"/>
          </p:nvPr>
        </p:nvSpPr>
        <p:spPr>
          <a:xfrm>
            <a:off x="835025" y="1230919"/>
            <a:ext cx="5212080" cy="493776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12678D1-83C7-44B9-B37D-5361FB1F7D15}"/>
              </a:ext>
            </a:extLst>
          </p:cNvPr>
          <p:cNvSpPr>
            <a:spLocks noGrp="1"/>
          </p:cNvSpPr>
          <p:nvPr>
            <p:ph sz="quarter" idx="12" hasCustomPrompt="1"/>
          </p:nvPr>
        </p:nvSpPr>
        <p:spPr>
          <a:xfrm>
            <a:off x="6138672" y="1230919"/>
            <a:ext cx="5212080" cy="493776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74002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AS - Two Content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a:t>Click to add text or click an icon to add other content types.</a:t>
            </a:r>
          </a:p>
          <a:p>
            <a:pPr lvl="2"/>
            <a:r>
              <a:rPr lang="en-US"/>
              <a:t>Second level</a:t>
            </a:r>
          </a:p>
          <a:p>
            <a:pPr lvl="3"/>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2186308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AS - Content with Caption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a:t>
            </a:r>
          </a:p>
          <a:p>
            <a:pPr lvl="1"/>
            <a:r>
              <a:rPr lang="en-US"/>
              <a:t>Second level</a:t>
            </a:r>
          </a:p>
          <a:p>
            <a:pPr lvl="2"/>
            <a:r>
              <a:rPr lang="en-US"/>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973466596"/>
      </p:ext>
    </p:extLst>
  </p:cSld>
  <p:clrMapOvr>
    <a:masterClrMapping/>
  </p:clrMapOvr>
  <p:transition>
    <p:fade/>
  </p:transition>
  <p:extLst>
    <p:ext uri="{DCECCB84-F9BA-43D5-87BE-67443E8EF086}">
      <p15:sldGuideLst xmlns:p15="http://schemas.microsoft.com/office/powerpoint/2012/main">
        <p15:guide id="1" pos="19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AS - Main Customer Success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a:t>Customer Success - 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858019"/>
            <a:ext cx="8680360" cy="5446671"/>
          </a:xfrm>
        </p:spPr>
        <p:txBody>
          <a:bodyPr wrap="square" lIns="365760" rIns="274320" anchor="t">
            <a:normAutofit/>
          </a:bodyPr>
          <a:lstStyle>
            <a:lvl1pPr>
              <a:defRPr sz="2667" baseline="0">
                <a:latin typeface="+mn-lt"/>
              </a:defRPr>
            </a:lvl1pPr>
            <a:lvl2pPr>
              <a:defRPr sz="2400" baseline="0">
                <a:latin typeface="+mn-lt"/>
              </a:defRPr>
            </a:lvl2pPr>
            <a:lvl3pPr>
              <a:defRPr sz="2133" baseline="0">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18" name="Text Placeholder 4"/>
          <p:cNvSpPr>
            <a:spLocks noGrp="1"/>
          </p:cNvSpPr>
          <p:nvPr>
            <p:ph type="body" sz="quarter" idx="14" hasCustomPrompt="1"/>
          </p:nvPr>
        </p:nvSpPr>
        <p:spPr>
          <a:xfrm>
            <a:off x="8803837" y="1035051"/>
            <a:ext cx="3264000" cy="3823077"/>
          </a:xfrm>
        </p:spPr>
        <p:txBody>
          <a:bodyPr wrap="square" anchor="t">
            <a:norm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8797857" y="5255805"/>
            <a:ext cx="3267456" cy="670560"/>
          </a:xfrm>
        </p:spPr>
        <p:txBody>
          <a:bodyPr wrap="square" anchor="t">
            <a:normAutofit/>
          </a:bodyPr>
          <a:lstStyle>
            <a:lvl1pPr marL="243834" indent="0" algn="l">
              <a:lnSpc>
                <a:spcPct val="85000"/>
              </a:lnSpc>
              <a:buNone/>
              <a:defRPr sz="1600">
                <a:solidFill>
                  <a:schemeClr val="bg1">
                    <a:lumMod val="85000"/>
                  </a:schemeClr>
                </a:solidFill>
                <a:effectLst/>
              </a:defRPr>
            </a:lvl1pPr>
          </a:lstStyle>
          <a:p>
            <a:pPr lvl="0"/>
            <a:r>
              <a:rPr lang="en-US"/>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8" name="Text Placeholder 7"/>
          <p:cNvSpPr>
            <a:spLocks noGrp="1"/>
          </p:cNvSpPr>
          <p:nvPr>
            <p:ph type="body" sz="quarter" idx="19" hasCustomPrompt="1"/>
          </p:nvPr>
        </p:nvSpPr>
        <p:spPr>
          <a:xfrm>
            <a:off x="8676374"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a:t>Partner Name</a:t>
            </a:r>
          </a:p>
        </p:txBody>
      </p:sp>
      <p:sp>
        <p:nvSpPr>
          <p:cNvPr id="10" name="Text Placeholder 9"/>
          <p:cNvSpPr>
            <a:spLocks noGrp="1"/>
          </p:cNvSpPr>
          <p:nvPr>
            <p:ph type="body" sz="quarter" idx="20" hasCustomPrompt="1"/>
          </p:nvPr>
        </p:nvSpPr>
        <p:spPr>
          <a:xfrm>
            <a:off x="2" y="6304691"/>
            <a:ext cx="8680357" cy="245533"/>
          </a:xfrm>
        </p:spPr>
        <p:txBody>
          <a:bodyPr>
            <a:noAutofit/>
          </a:bodyPr>
          <a:lstStyle>
            <a:lvl1pPr marL="0" indent="0" algn="ctr">
              <a:buNone/>
              <a:defRPr sz="1600" baseline="0"/>
            </a:lvl1pPr>
            <a:lvl2pPr marL="243834" indent="0">
              <a:buNone/>
              <a:defRPr/>
            </a:lvl2pPr>
            <a:lvl3pPr marL="487668" indent="0">
              <a:buNone/>
              <a:defRPr/>
            </a:lvl3pPr>
            <a:lvl4pPr marL="731502" indent="0">
              <a:buNone/>
              <a:defRPr/>
            </a:lvl4pPr>
            <a:lvl5pPr marL="975336" indent="0">
              <a:buNone/>
              <a:defRPr/>
            </a:lvl5pPr>
          </a:lstStyle>
          <a:p>
            <a:pPr lvl="0"/>
            <a:r>
              <a:rPr lang="en-US"/>
              <a:t>Click to add URL to online story</a:t>
            </a:r>
          </a:p>
        </p:txBody>
      </p:sp>
    </p:spTree>
    <p:extLst>
      <p:ext uri="{BB962C8B-B14F-4D97-AF65-F5344CB8AC3E}">
        <p14:creationId xmlns:p14="http://schemas.microsoft.com/office/powerpoint/2010/main" val="345695871"/>
      </p:ext>
    </p:extLst>
  </p:cSld>
  <p:clrMapOvr>
    <a:masterClrMapping/>
  </p:clrMapOvr>
  <p:transition>
    <p:fade/>
  </p:transition>
  <p:extLst>
    <p:ext uri="{DCECCB84-F9BA-43D5-87BE-67443E8EF086}">
      <p15:sldGuideLst xmlns:p15="http://schemas.microsoft.com/office/powerpoint/2012/main">
        <p15:guide id="1" pos="410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AS - Customer Validation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a:t>Customer Validation - 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858020"/>
            <a:ext cx="8680360" cy="5456625"/>
          </a:xfrm>
        </p:spPr>
        <p:txBody>
          <a:bodyPr wrap="square" lIns="365760" rIns="274320" anchor="t">
            <a:normAutofit/>
          </a:bodyPr>
          <a:lstStyle>
            <a:lvl1pPr>
              <a:defRPr sz="2667" baseline="0">
                <a:latin typeface="+mn-lt"/>
              </a:defRPr>
            </a:lvl1pPr>
            <a:lvl2pPr>
              <a:defRPr sz="2400" baseline="0">
                <a:latin typeface="+mn-lt"/>
              </a:defRPr>
            </a:lvl2pPr>
            <a:lvl3pPr>
              <a:defRPr sz="2133" baseline="0">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18" name="Text Placeholder 4"/>
          <p:cNvSpPr>
            <a:spLocks noGrp="1"/>
          </p:cNvSpPr>
          <p:nvPr>
            <p:ph type="body" sz="quarter" idx="14" hasCustomPrompt="1"/>
          </p:nvPr>
        </p:nvSpPr>
        <p:spPr>
          <a:xfrm>
            <a:off x="8803837" y="1035051"/>
            <a:ext cx="3264000" cy="3823077"/>
          </a:xfrm>
        </p:spPr>
        <p:txBody>
          <a:bodyPr wrap="square" anchor="t">
            <a:norm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8797857" y="4866145"/>
            <a:ext cx="3267456" cy="381643"/>
          </a:xfrm>
        </p:spPr>
        <p:txBody>
          <a:bodyPr anchor="b" anchorCtr="0">
            <a:normAutofit/>
          </a:bodyPr>
          <a:lstStyle>
            <a:lvl1pPr marL="0" indent="0" algn="l">
              <a:lnSpc>
                <a:spcPct val="85000"/>
              </a:lnSpc>
              <a:buNone/>
              <a:defRPr sz="1867"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8797857" y="5255805"/>
            <a:ext cx="3267456" cy="669180"/>
          </a:xfrm>
        </p:spPr>
        <p:txBody>
          <a:bodyPr wrap="square" anchor="t">
            <a:normAutofit/>
          </a:bodyPr>
          <a:lstStyle>
            <a:lvl1pPr marL="243834" indent="0" algn="l">
              <a:lnSpc>
                <a:spcPct val="85000"/>
              </a:lnSpc>
              <a:buNone/>
              <a:defRPr sz="1600">
                <a:solidFill>
                  <a:schemeClr val="bg1">
                    <a:lumMod val="85000"/>
                  </a:schemeClr>
                </a:solidFill>
                <a:effectLst/>
              </a:defRPr>
            </a:lvl1pPr>
          </a:lstStyle>
          <a:p>
            <a:pPr lvl="0"/>
            <a:r>
              <a:rPr lang="en-US"/>
              <a:t>Spokesperson’s Job Title</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a:p>
        </p:txBody>
      </p:sp>
      <p:grpSp>
        <p:nvGrpSpPr>
          <p:cNvPr id="23" name="Group 22"/>
          <p:cNvGrpSpPr/>
          <p:nvPr userDrawn="1"/>
        </p:nvGrpSpPr>
        <p:grpSpPr>
          <a:xfrm>
            <a:off x="11237113" y="6353579"/>
            <a:ext cx="702523" cy="294037"/>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8" name="Text Placeholder 7"/>
          <p:cNvSpPr>
            <a:spLocks noGrp="1"/>
          </p:cNvSpPr>
          <p:nvPr>
            <p:ph type="body" sz="quarter" idx="19" hasCustomPrompt="1"/>
          </p:nvPr>
        </p:nvSpPr>
        <p:spPr>
          <a:xfrm>
            <a:off x="8676374" y="6314645"/>
            <a:ext cx="1979981" cy="389467"/>
          </a:xfrm>
        </p:spPr>
        <p:txBody>
          <a:bodyPr anchor="ctr" anchorCtr="0">
            <a:noAutofit/>
          </a:bodyPr>
          <a:lstStyle>
            <a:lvl1pPr marL="0" indent="0">
              <a:buNone/>
              <a:defRPr sz="1600" baseline="0">
                <a:solidFill>
                  <a:schemeClr val="bg1"/>
                </a:solidFill>
                <a:latin typeface="+mn-lt"/>
              </a:defRPr>
            </a:lvl1pPr>
          </a:lstStyle>
          <a:p>
            <a:pPr lvl="0"/>
            <a:r>
              <a:rPr lang="en-US"/>
              <a:t>Partner Name</a:t>
            </a:r>
          </a:p>
        </p:txBody>
      </p:sp>
      <p:sp>
        <p:nvSpPr>
          <p:cNvPr id="6" name="TextBox 5"/>
          <p:cNvSpPr txBox="1"/>
          <p:nvPr userDrawn="1"/>
        </p:nvSpPr>
        <p:spPr>
          <a:xfrm>
            <a:off x="4587533" y="6376353"/>
            <a:ext cx="3035727" cy="307776"/>
          </a:xfrm>
          <a:prstGeom prst="rect">
            <a:avLst/>
          </a:prstGeom>
          <a:noFill/>
        </p:spPr>
        <p:txBody>
          <a:bodyPr wrap="square" lIns="60960" rIns="6096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a:solidFill>
                  <a:schemeClr val="accent1"/>
                </a:solidFill>
              </a:rPr>
              <a:t>For One-to-One Customer Use Only</a:t>
            </a:r>
          </a:p>
        </p:txBody>
      </p:sp>
    </p:spTree>
    <p:extLst>
      <p:ext uri="{BB962C8B-B14F-4D97-AF65-F5344CB8AC3E}">
        <p14:creationId xmlns:p14="http://schemas.microsoft.com/office/powerpoint/2010/main" val="386399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AS - Dark Blue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8676756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AS - Green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8257728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AS - Aquamarine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6289790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AS - Light Blue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68725087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AS - Violet 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userDrawn="1"/>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8470" y="0"/>
            <a:ext cx="2815063" cy="1468912"/>
          </a:xfrm>
          <a:prstGeom prst="rect">
            <a:avLst/>
          </a:prstGeom>
        </p:spPr>
      </p:pic>
      <p:grpSp>
        <p:nvGrpSpPr>
          <p:cNvPr id="8" name="Group 7"/>
          <p:cNvGrpSpPr/>
          <p:nvPr userDrawn="1"/>
        </p:nvGrpSpPr>
        <p:grpSpPr>
          <a:xfrm>
            <a:off x="11237113" y="6353579"/>
            <a:ext cx="702523" cy="294037"/>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2290584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AS - Closing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a:t>Click to Edit Title</a:t>
            </a:r>
          </a:p>
        </p:txBody>
      </p:sp>
      <p:sp>
        <p:nvSpPr>
          <p:cNvPr id="3" name="TextBox 2">
            <a:hlinkClick r:id="rId2"/>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a:solidFill>
                  <a:schemeClr val="bg1"/>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2561072" cy="2408679"/>
          </a:xfrm>
          <a:prstGeom prst="rect">
            <a:avLst/>
          </a:prstGeom>
        </p:spPr>
      </p:pic>
      <p:grpSp>
        <p:nvGrpSpPr>
          <p:cNvPr id="7" name="Group 6"/>
          <p:cNvGrpSpPr/>
          <p:nvPr userDrawn="1"/>
        </p:nvGrpSpPr>
        <p:grpSpPr>
          <a:xfrm>
            <a:off x="10690511" y="6036756"/>
            <a:ext cx="1125352" cy="599013"/>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1001779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AS CI - Blue Backgroun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7108207-C57F-40FD-A6E2-3341222630A5}"/>
              </a:ext>
            </a:extLst>
          </p:cNvPr>
          <p:cNvSpPr>
            <a:spLocks noGrp="1"/>
          </p:cNvSpPr>
          <p:nvPr>
            <p:ph type="sldNum" sz="quarter" idx="10"/>
          </p:nvPr>
        </p:nvSpPr>
        <p:spPr/>
        <p:txBody>
          <a:bodyPr/>
          <a:lstStyle/>
          <a:p>
            <a:fld id="{942F104E-062B-496A-BFC5-5906E8B9BE8F}" type="slidenum">
              <a:rPr lang="en-US" smtClean="0"/>
              <a:pPr/>
              <a:t>‹#›</a:t>
            </a:fld>
            <a:endParaRPr lang="en-US"/>
          </a:p>
        </p:txBody>
      </p:sp>
    </p:spTree>
    <p:extLst>
      <p:ext uri="{BB962C8B-B14F-4D97-AF65-F5344CB8AC3E}">
        <p14:creationId xmlns:p14="http://schemas.microsoft.com/office/powerpoint/2010/main" val="9345968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1942102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AS - Blue Backgroun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82528063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AS - Black Background">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pPr/>
              <a:t>‹#›</a:t>
            </a:fld>
            <a:endParaRPr lang="en-US"/>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grpSp>
        <p:nvGrpSpPr>
          <p:cNvPr id="5" name="Group 4"/>
          <p:cNvGrpSpPr/>
          <p:nvPr userDrawn="1"/>
        </p:nvGrpSpPr>
        <p:grpSpPr>
          <a:xfrm>
            <a:off x="11237113" y="6353579"/>
            <a:ext cx="702523" cy="294037"/>
            <a:chOff x="6145213" y="4384676"/>
            <a:chExt cx="1582738" cy="649287"/>
          </a:xfrm>
          <a:solidFill>
            <a:schemeClr val="tx1">
              <a:lumMod val="65000"/>
              <a:lumOff val="35000"/>
            </a:schemeClr>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7733349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AS - Title &amp; Subtitle - Bluebackground">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a:p>
        </p:txBody>
      </p:sp>
      <p:sp>
        <p:nvSpPr>
          <p:cNvPr id="6"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a:t>Click to Edit Title</a:t>
            </a:r>
          </a:p>
        </p:txBody>
      </p:sp>
      <p:sp>
        <p:nvSpPr>
          <p:cNvPr id="7"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a:t>Click to edit subtitle</a:t>
            </a:r>
          </a:p>
        </p:txBody>
      </p:sp>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6" name="TextBox 4"/>
          <p:cNvSpPr txBox="1"/>
          <p:nvPr userDrawn="1"/>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2473715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lue Backgroun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11237113" y="6353579"/>
            <a:ext cx="702523" cy="294037"/>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8848091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971800" cy="68580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2205163" y="1167901"/>
            <a:ext cx="8520925" cy="2074832"/>
          </a:xfrm>
        </p:spPr>
        <p:txBody>
          <a:bodyPr anchor="b">
            <a:normAutofit/>
          </a:bodyPr>
          <a:lstStyle>
            <a:lvl1pPr marL="0" indent="0" algn="l">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2205163" y="3312584"/>
            <a:ext cx="8520925" cy="1945216"/>
          </a:xfrm>
        </p:spPr>
        <p:txBody>
          <a:bodyPr>
            <a:normAutofit/>
          </a:bodyPr>
          <a:lstStyle>
            <a:lvl1pPr marL="0" indent="0" algn="l">
              <a:buNone/>
              <a:defRPr sz="2667">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3207900" cy="6864096"/>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48847" y="5967045"/>
            <a:ext cx="1483157" cy="825136"/>
          </a:xfrm>
          <a:prstGeom prst="rect">
            <a:avLst/>
          </a:prstGeom>
        </p:spPr>
      </p:pic>
      <p:sp>
        <p:nvSpPr>
          <p:cNvPr id="12" name="TextBox 3">
            <a:extLst>
              <a:ext uri="{FF2B5EF4-FFF2-40B4-BE49-F238E27FC236}">
                <a16:creationId xmlns:a16="http://schemas.microsoft.com/office/drawing/2014/main" id="{236C16C5-D5EF-3441-8F91-D303F439563D}"/>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15982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81728" y="-8059"/>
            <a:ext cx="6110273" cy="6866060"/>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826938" y="3312584"/>
            <a:ext cx="8520925" cy="1945216"/>
          </a:xfrm>
        </p:spPr>
        <p:txBody>
          <a:bodyPr>
            <a:normAutofit/>
          </a:bodyPr>
          <a:lstStyle>
            <a:lvl1pPr marL="0" indent="0" algn="l">
              <a:buNone/>
              <a:defRPr sz="2667">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826938" y="1167901"/>
            <a:ext cx="8520925" cy="2074832"/>
          </a:xfrm>
        </p:spPr>
        <p:txBody>
          <a:bodyPr anchor="b">
            <a:normAutofit/>
          </a:bodyPr>
          <a:lstStyle>
            <a:lvl1pPr marL="0" indent="0" algn="l">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8" name="TextBox 3">
            <a:extLst>
              <a:ext uri="{FF2B5EF4-FFF2-40B4-BE49-F238E27FC236}">
                <a16:creationId xmlns:a16="http://schemas.microsoft.com/office/drawing/2014/main" id="{EC0A23F0-4378-A14B-B987-EC746178DAE2}"/>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31835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6011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19253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5156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AS CI - Black Background">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FBC44C5-5BC5-4DBA-A1E5-963B76715848}"/>
              </a:ext>
            </a:extLst>
          </p:cNvPr>
          <p:cNvGrpSpPr/>
          <p:nvPr userDrawn="1"/>
        </p:nvGrpSpPr>
        <p:grpSpPr>
          <a:xfrm>
            <a:off x="11237113" y="6353579"/>
            <a:ext cx="702523" cy="294037"/>
            <a:chOff x="6145213" y="4384676"/>
            <a:chExt cx="1582738" cy="649287"/>
          </a:xfrm>
          <a:solidFill>
            <a:schemeClr val="tx1"/>
          </a:solidFill>
        </p:grpSpPr>
        <p:sp>
          <p:nvSpPr>
            <p:cNvPr id="7" name="Freeform 6">
              <a:extLst>
                <a:ext uri="{FF2B5EF4-FFF2-40B4-BE49-F238E27FC236}">
                  <a16:creationId xmlns:a16="http://schemas.microsoft.com/office/drawing/2014/main" id="{F2EC9ED1-EA3B-49A1-89D9-C3203F9E4E17}"/>
                </a:ext>
              </a:extLst>
            </p:cNvPr>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ED8EBA38-CC33-4A18-B7EB-BA25BC059B6A}"/>
                </a:ext>
              </a:extLst>
            </p:cNvPr>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a:extLst>
                <a:ext uri="{FF2B5EF4-FFF2-40B4-BE49-F238E27FC236}">
                  <a16:creationId xmlns:a16="http://schemas.microsoft.com/office/drawing/2014/main" id="{623C97E1-A212-43DD-8426-FAD5C93321FB}"/>
                </a:ext>
              </a:extLst>
            </p:cNvPr>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0BEF0314-9402-411E-8735-B1B761ECA827}"/>
                </a:ext>
              </a:extLst>
            </p:cNvPr>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38B8D75E-75F8-4B42-BCC0-83EF03ADACD0}"/>
                </a:ext>
              </a:extLst>
            </p:cNvPr>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a:extLst>
                <a:ext uri="{FF2B5EF4-FFF2-40B4-BE49-F238E27FC236}">
                  <a16:creationId xmlns:a16="http://schemas.microsoft.com/office/drawing/2014/main" id="{75F29E2A-3D6D-4FD2-93A4-F96F23B6FE4F}"/>
                </a:ext>
              </a:extLst>
            </p:cNvPr>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8B69EB4E-5068-4AF3-BC9D-401508E0A42C}"/>
                </a:ext>
              </a:extLst>
            </p:cNvPr>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4" name="Slide Number Placeholder 13">
            <a:extLst>
              <a:ext uri="{FF2B5EF4-FFF2-40B4-BE49-F238E27FC236}">
                <a16:creationId xmlns:a16="http://schemas.microsoft.com/office/drawing/2014/main" id="{27108207-C57F-40FD-A6E2-3341222630A5}"/>
              </a:ext>
            </a:extLst>
          </p:cNvPr>
          <p:cNvSpPr>
            <a:spLocks noGrp="1"/>
          </p:cNvSpPr>
          <p:nvPr>
            <p:ph type="sldNum" sz="quarter" idx="10"/>
          </p:nvPr>
        </p:nvSpPr>
        <p:spPr/>
        <p:txBody>
          <a:bodyPr/>
          <a:lstStyle>
            <a:lvl1pPr>
              <a:defRPr>
                <a:solidFill>
                  <a:schemeClr val="bg1">
                    <a:lumMod val="65000"/>
                    <a:lumOff val="35000"/>
                  </a:schemeClr>
                </a:solidFill>
              </a:defRPr>
            </a:lvl1pPr>
          </a:lstStyle>
          <a:p>
            <a:fld id="{942F104E-062B-496A-BFC5-5906E8B9BE8F}" type="slidenum">
              <a:rPr lang="en-US" smtClean="0"/>
              <a:pPr/>
              <a:t>‹#›</a:t>
            </a:fld>
            <a:endParaRPr lang="en-US"/>
          </a:p>
        </p:txBody>
      </p:sp>
      <p:sp>
        <p:nvSpPr>
          <p:cNvPr id="16" name="TextBox 4">
            <a:extLst>
              <a:ext uri="{FF2B5EF4-FFF2-40B4-BE49-F238E27FC236}">
                <a16:creationId xmlns:a16="http://schemas.microsoft.com/office/drawing/2014/main" id="{9B9E66FE-6E0D-42CB-B347-954087B7D810}"/>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bg1">
                    <a:lumMod val="50000"/>
                    <a:lumOff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75316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825625"/>
            <a:ext cx="5181600" cy="4351339"/>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838200" y="975784"/>
            <a:ext cx="10515600" cy="609600"/>
          </a:xfrm>
        </p:spPr>
        <p:txBody>
          <a:bodyPr anchor="t"/>
          <a:lstStyle>
            <a:lvl1pPr marL="0" indent="0" algn="ctr">
              <a:buNone/>
              <a:defRPr>
                <a:solidFill>
                  <a:schemeClr val="accent1">
                    <a:lumMod val="60000"/>
                    <a:lumOff val="40000"/>
                  </a:schemeClr>
                </a:solidFill>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4432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4169664" cy="68580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305183"/>
            <a:ext cx="4169664" cy="424732"/>
          </a:xfrm>
        </p:spPr>
        <p:txBody>
          <a:bodyPr lIns="91440" rIns="91440" anchor="t" anchorCtr="0">
            <a:spAutoFit/>
          </a:bodyPr>
          <a:lstStyle>
            <a:lvl1pPr algn="ctr" defTabSz="243834">
              <a:spcBef>
                <a:spcPts val="0"/>
              </a:spcBef>
              <a:defRPr sz="24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4169664"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4169664" y="1227116"/>
            <a:ext cx="8022336" cy="5620871"/>
          </a:xfrm>
        </p:spPr>
        <p:txBody>
          <a:bodyPr wrap="square" lIns="365760" rIns="274320" bIns="91440" anchor="t" anchorCtr="0">
            <a:normAutofit/>
          </a:bodyPr>
          <a:lstStyle>
            <a:lvl1pPr>
              <a:buClr>
                <a:schemeClr val="bg2"/>
              </a:buClr>
              <a:defRPr sz="2667"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4169834" y="305183"/>
            <a:ext cx="8022167" cy="546100"/>
          </a:xfrm>
        </p:spPr>
        <p:txBody>
          <a:bodyPr>
            <a:noAutofit/>
          </a:bodyPr>
          <a:lstStyle>
            <a:lvl1pPr marL="0" indent="0" algn="ctr">
              <a:buNone/>
              <a:defRPr sz="3733"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33507" y="5204181"/>
            <a:ext cx="2458117" cy="1478571"/>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sz="2400"/>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sz="2400"/>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2400"/>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2400"/>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sz="2400"/>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2400"/>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sz="2400"/>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sz="2400"/>
            </a:p>
          </p:txBody>
        </p:sp>
      </p:grpSp>
    </p:spTree>
    <p:custDataLst>
      <p:tags r:id="rId1"/>
    </p:custDataLst>
    <p:extLst>
      <p:ext uri="{BB962C8B-B14F-4D97-AF65-F5344CB8AC3E}">
        <p14:creationId xmlns:p14="http://schemas.microsoft.com/office/powerpoint/2010/main" val="7699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7192203" y="2335948"/>
            <a:ext cx="4476749" cy="1363080"/>
          </a:xfrm>
        </p:spPr>
        <p:txBody>
          <a:bodyPr/>
          <a:lstStyle>
            <a:lvl1pPr marL="0" indent="0">
              <a:buNone/>
              <a:defRPr/>
            </a:lvl1pPr>
            <a:lvl2pPr marL="243834" indent="0">
              <a:buNone/>
              <a:defRPr/>
            </a:lvl2pPr>
            <a:lvl3pPr marL="487668" indent="0">
              <a:buNone/>
              <a:defRPr/>
            </a:lvl3pPr>
            <a:lvl4pPr marL="1371566" indent="0">
              <a:buNone/>
              <a:defRPr/>
            </a:lvl4pPr>
            <a:lvl5pPr marL="1828754"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4166918" y="-1"/>
            <a:ext cx="4006609" cy="68580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9410" y="0"/>
            <a:ext cx="8109180" cy="68580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380270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031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215857" y="6344362"/>
            <a:ext cx="745039" cy="307948"/>
          </a:xfrm>
          <a:prstGeom prst="rect">
            <a:avLst/>
          </a:prstGeom>
        </p:spPr>
      </p:pic>
      <p:sp>
        <p:nvSpPr>
          <p:cNvPr id="5" name="TextBox 3">
            <a:extLst>
              <a:ext uri="{FF2B5EF4-FFF2-40B4-BE49-F238E27FC236}">
                <a16:creationId xmlns:a16="http://schemas.microsoft.com/office/drawing/2014/main" id="{6F03857C-1DB6-474F-8845-1ADD3BD92192}"/>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2"/>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4637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 name="Group 3">
            <a:extLst>
              <a:ext uri="{FF2B5EF4-FFF2-40B4-BE49-F238E27FC236}">
                <a16:creationId xmlns:a16="http://schemas.microsoft.com/office/drawing/2014/main" id="{9CC8A4CC-C6DD-674E-9755-C2307DA101AD}"/>
              </a:ext>
            </a:extLst>
          </p:cNvPr>
          <p:cNvGrpSpPr/>
          <p:nvPr/>
        </p:nvGrpSpPr>
        <p:grpSpPr>
          <a:xfrm>
            <a:off x="11237113" y="6353579"/>
            <a:ext cx="702523" cy="294037"/>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6534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1" y="-8061"/>
            <a:ext cx="12163455" cy="683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971800" cy="68580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835538" y="2391584"/>
            <a:ext cx="8520925" cy="2074832"/>
          </a:xfrm>
        </p:spPr>
        <p:txBody>
          <a:bodyPr anchor="ctr">
            <a:normAutofit/>
          </a:bodyPr>
          <a:lstStyle>
            <a:lvl1pPr marL="0" indent="0" algn="ctr">
              <a:buNone/>
              <a:defRPr lang="en-US" sz="4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3207900" cy="6864096"/>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48847" y="5967045"/>
            <a:ext cx="1483157" cy="825136"/>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5467324" y="5517945"/>
            <a:ext cx="1285800" cy="502766"/>
          </a:xfrm>
          <a:prstGeom prst="rect">
            <a:avLst/>
          </a:prstGeom>
          <a:noFill/>
        </p:spPr>
        <p:txBody>
          <a:bodyPr wrap="none" rtlCol="0">
            <a:spAutoFit/>
          </a:bodyPr>
          <a:lstStyle/>
          <a:p>
            <a:pPr algn="ctr"/>
            <a:r>
              <a:rPr lang="en-US" sz="2667" dirty="0">
                <a:solidFill>
                  <a:schemeClr val="bg1"/>
                </a:solidFill>
                <a:latin typeface="+mj-lt"/>
              </a:rPr>
              <a:t>sas.com</a:t>
            </a:r>
          </a:p>
        </p:txBody>
      </p:sp>
      <p:sp>
        <p:nvSpPr>
          <p:cNvPr id="10" name="TextBox 3">
            <a:extLst>
              <a:ext uri="{FF2B5EF4-FFF2-40B4-BE49-F238E27FC236}">
                <a16:creationId xmlns:a16="http://schemas.microsoft.com/office/drawing/2014/main" id="{EBDB97C4-A9A5-5240-872E-02735FE065C9}"/>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47630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SAS - Content with Caption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5"/>
            <a:ext cx="4169664" cy="424732"/>
          </a:xfrm>
        </p:spPr>
        <p:txBody>
          <a:bodyPr lIns="91440" rIns="91440" anchor="t" anchorCtr="0">
            <a:spAutoFit/>
          </a:bodyPr>
          <a:lstStyle>
            <a:lvl1pPr algn="ctr" defTabSz="243829">
              <a:spcBef>
                <a:spcPts val="0"/>
              </a:spcBef>
              <a:defRPr sz="24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4169664" y="256034"/>
            <a:ext cx="8022336" cy="574516"/>
          </a:xfrm>
        </p:spPr>
        <p:txBody>
          <a:bodyPr wrap="square" lIns="274320" rIns="274320" anchor="ctr" anchorCtr="0">
            <a:noAutofit/>
          </a:bodyPr>
          <a:lstStyle>
            <a:lvl1pPr marL="0" indent="0" algn="l" defTabSz="243829">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29" indent="0" algn="r">
              <a:buFontTx/>
              <a:buNone/>
              <a:defRPr sz="1867" b="1">
                <a:solidFill>
                  <a:schemeClr val="bg1"/>
                </a:solidFill>
              </a:defRPr>
            </a:lvl3pPr>
            <a:lvl4pPr marL="487656" indent="0" algn="r">
              <a:buFontTx/>
              <a:buNone/>
              <a:defRPr sz="1867" b="1">
                <a:solidFill>
                  <a:schemeClr val="bg1"/>
                </a:solidFill>
              </a:defRPr>
            </a:lvl4pPr>
            <a:lvl5pPr marL="731484" indent="0" algn="r">
              <a:buFontTx/>
              <a:buNone/>
              <a:defRPr sz="1867"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4169664" y="848481"/>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548640" y="1328928"/>
            <a:ext cx="3072384" cy="820737"/>
          </a:xfrm>
        </p:spPr>
        <p:txBody>
          <a:bodyPr wrap="square" anchor="t" anchorCtr="0">
            <a:spAutoFit/>
          </a:bodyPr>
          <a:lstStyle>
            <a:lvl1pPr marL="0" indent="-243829" algn="l">
              <a:buFont typeface="Arial" pitchFamily="34" charset="0"/>
              <a:buNone/>
              <a:defRPr sz="2667"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572651347"/>
      </p:ext>
    </p:extLst>
  </p:cSld>
  <p:clrMapOvr>
    <a:masterClrMapping/>
  </p:clrMapOvr>
  <p:transition>
    <p:fade/>
  </p:transition>
  <p:extLst>
    <p:ext uri="{DCECCB84-F9BA-43D5-87BE-67443E8EF086}">
      <p15:sldGuideLst xmlns:p15="http://schemas.microsoft.com/office/powerpoint/2012/main">
        <p15:guide id="1" pos="196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536192" y="2429445"/>
            <a:ext cx="8814816" cy="748988"/>
          </a:xfrm>
        </p:spPr>
        <p:txBody>
          <a:bodyPr anchor="b" anchorCtr="0">
            <a:spAutoFit/>
          </a:bodyPr>
          <a:lstStyle>
            <a:lvl1pPr algn="l">
              <a:defRPr sz="4267"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536192" y="3178433"/>
            <a:ext cx="8814816" cy="444289"/>
          </a:xfrm>
        </p:spPr>
        <p:txBody>
          <a:bodyPr wrap="square" anchor="t">
            <a:spAutoFit/>
          </a:bodyPr>
          <a:lstStyle>
            <a:lvl1pPr marL="0" indent="-243834" algn="l">
              <a:lnSpc>
                <a:spcPct val="85000"/>
              </a:lnSpc>
              <a:spcBef>
                <a:spcPts val="1067"/>
              </a:spcBef>
              <a:buFont typeface="Arial" pitchFamily="34" charset="0"/>
              <a:buNone/>
              <a:defRPr sz="2667"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3350297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434221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AS CI - Section Header 1">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20D6EE7-E033-4F73-96DB-637E6E7583E9}"/>
              </a:ext>
            </a:extLst>
          </p:cNvPr>
          <p:cNvSpPr/>
          <p:nvPr userDrawn="1"/>
        </p:nvSpPr>
        <p:spPr>
          <a:xfrm>
            <a:off x="0" y="0"/>
            <a:ext cx="12192001" cy="6858000"/>
          </a:xfrm>
          <a:prstGeom prst="rect">
            <a:avLst/>
          </a:prstGeom>
          <a:gradFill flip="none" rotWithShape="1">
            <a:gsLst>
              <a:gs pos="0">
                <a:srgbClr val="001D33">
                  <a:alpha val="67000"/>
                </a:srgbClr>
              </a:gs>
              <a:gs pos="99000">
                <a:srgbClr val="820053">
                  <a:alpha val="82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bg1"/>
              </a:solidFill>
            </a:endParaRPr>
          </a:p>
        </p:txBody>
      </p:sp>
      <p:grpSp>
        <p:nvGrpSpPr>
          <p:cNvPr id="7" name="Group 6"/>
          <p:cNvGrpSpPr/>
          <p:nvPr userDrawn="1"/>
        </p:nvGrpSpPr>
        <p:grpSpPr>
          <a:xfrm>
            <a:off x="10690511" y="6036756"/>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731477" y="2638863"/>
            <a:ext cx="10657147" cy="661720"/>
          </a:xfrm>
        </p:spPr>
        <p:txBody>
          <a:bodyPr wrap="square" anchor="t" anchorCtr="0">
            <a:spAutoFit/>
          </a:bodyPr>
          <a:lstStyle>
            <a:lvl1pPr algn="l">
              <a:defRPr sz="3700" b="1" i="0" cap="all" baseline="0">
                <a:solidFill>
                  <a:schemeClr val="bg1"/>
                </a:solidFill>
                <a:latin typeface="+mj-lt"/>
              </a:defRPr>
            </a:lvl1pPr>
          </a:lstStyle>
          <a:p>
            <a:r>
              <a:rPr lang="en-US"/>
              <a:t>Click to Edit Title</a:t>
            </a:r>
          </a:p>
        </p:txBody>
      </p:sp>
      <p:sp>
        <p:nvSpPr>
          <p:cNvPr id="8" name="Subtitle 2"/>
          <p:cNvSpPr>
            <a:spLocks noGrp="1"/>
          </p:cNvSpPr>
          <p:nvPr>
            <p:ph type="body" sz="quarter" idx="13" hasCustomPrompt="1"/>
          </p:nvPr>
        </p:nvSpPr>
        <p:spPr>
          <a:xfrm>
            <a:off x="731477" y="3780576"/>
            <a:ext cx="10657147" cy="356251"/>
          </a:xfrm>
          <a:prstGeom prst="rect">
            <a:avLst/>
          </a:prstGeom>
        </p:spPr>
        <p:txBody>
          <a:bodyPr wrap="square" anchor="t">
            <a:spAutoFit/>
          </a:bodyPr>
          <a:lstStyle>
            <a:lvl1pPr marL="0" indent="-243834" algn="l">
              <a:lnSpc>
                <a:spcPct val="85000"/>
              </a:lnSpc>
              <a:spcBef>
                <a:spcPts val="1067"/>
              </a:spcBef>
              <a:buFont typeface="Arial" pitchFamily="34" charset="0"/>
              <a:buNone/>
              <a:defRPr sz="2000" b="0" cap="none" spc="400" baseline="0">
                <a:solidFill>
                  <a:schemeClr val="bg1"/>
                </a:solidFill>
                <a:latin typeface="+mn-lt"/>
              </a:defRPr>
            </a:lvl1pPr>
          </a:lstStyle>
          <a:p>
            <a:pPr lvl="0"/>
            <a:r>
              <a:rPr lang="en-US"/>
              <a:t>Click to edit subtitle</a:t>
            </a:r>
          </a:p>
        </p:txBody>
      </p:sp>
      <p:cxnSp>
        <p:nvCxnSpPr>
          <p:cNvPr id="38" name="Straight Connector 37">
            <a:extLst>
              <a:ext uri="{FF2B5EF4-FFF2-40B4-BE49-F238E27FC236}">
                <a16:creationId xmlns:a16="http://schemas.microsoft.com/office/drawing/2014/main" id="{C2B97F34-0D3B-48D8-8F46-585C451CE882}"/>
              </a:ext>
            </a:extLst>
          </p:cNvPr>
          <p:cNvCxnSpPr>
            <a:cxnSpLocks/>
          </p:cNvCxnSpPr>
          <p:nvPr userDrawn="1"/>
        </p:nvCxnSpPr>
        <p:spPr>
          <a:xfrm>
            <a:off x="716088" y="3429000"/>
            <a:ext cx="10675754" cy="0"/>
          </a:xfrm>
          <a:prstGeom prst="line">
            <a:avLst/>
          </a:prstGeom>
          <a:ln w="19050">
            <a:gradFill flip="none" rotWithShape="1">
              <a:gsLst>
                <a:gs pos="52000">
                  <a:srgbClr val="C865A7"/>
                </a:gs>
                <a:gs pos="87000">
                  <a:srgbClr val="6555A2"/>
                </a:gs>
                <a:gs pos="1000">
                  <a:srgbClr val="6555A2"/>
                </a:gs>
                <a:gs pos="99000">
                  <a:srgbClr val="6555A2"/>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755E-5784-4AC4-945A-D080BC6103A4}"/>
              </a:ext>
            </a:extLst>
          </p:cNvPr>
          <p:cNvCxnSpPr>
            <a:cxnSpLocks/>
          </p:cNvCxnSpPr>
          <p:nvPr userDrawn="1"/>
        </p:nvCxnSpPr>
        <p:spPr>
          <a:xfrm>
            <a:off x="716088" y="2498839"/>
            <a:ext cx="10675754" cy="0"/>
          </a:xfrm>
          <a:prstGeom prst="line">
            <a:avLst/>
          </a:prstGeom>
          <a:ln w="19050">
            <a:gradFill flip="none" rotWithShape="1">
              <a:gsLst>
                <a:gs pos="52000">
                  <a:srgbClr val="C865A7"/>
                </a:gs>
                <a:gs pos="87000">
                  <a:srgbClr val="6555A2"/>
                </a:gs>
                <a:gs pos="1000">
                  <a:srgbClr val="6555A2"/>
                </a:gs>
                <a:gs pos="99000">
                  <a:srgbClr val="6555A2"/>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sp>
        <p:nvSpPr>
          <p:cNvPr id="35" name="TextBox 4">
            <a:extLst>
              <a:ext uri="{FF2B5EF4-FFF2-40B4-BE49-F238E27FC236}">
                <a16:creationId xmlns:a16="http://schemas.microsoft.com/office/drawing/2014/main" id="{F698FAE4-C6FA-4F52-8141-FA48FFB3F682}"/>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accent4"/>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8027116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968894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10879223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836855"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defRPr sz="2667" baseline="0">
                <a:solidFill>
                  <a:schemeClr val="tx2"/>
                </a:solidFill>
                <a:latin typeface="+mn-lt"/>
              </a:defRPr>
            </a:lvl1pPr>
            <a:lvl2pPr>
              <a:defRPr sz="2400" baseline="0">
                <a:latin typeface="+mn-lt"/>
              </a:defRPr>
            </a:lvl2pPr>
            <a:lvl3pPr>
              <a:defRPr sz="1867" baseline="0">
                <a:latin typeface="+mn-lt"/>
              </a:defRPr>
            </a:lvl3pPr>
            <a:lvl4pPr>
              <a:defRPr sz="1600" baseline="0">
                <a:latin typeface="+mj-lt"/>
              </a:defRPr>
            </a:lvl4pPr>
            <a:lvl5pPr>
              <a:defRPr sz="1333" baseline="0">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wrap="square">
            <a:normAutofit/>
          </a:bodyPr>
          <a:lstStyle>
            <a:lvl1pPr>
              <a:defRPr sz="2667"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386150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5152" y="256032"/>
            <a:ext cx="10521696" cy="6096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subtitle</a:t>
            </a:r>
          </a:p>
        </p:txBody>
      </p:sp>
      <p:sp>
        <p:nvSpPr>
          <p:cNvPr id="6" name="Content Placeholder 3"/>
          <p:cNvSpPr>
            <a:spLocks noGrp="1"/>
          </p:cNvSpPr>
          <p:nvPr>
            <p:ph sz="quarter" idx="4" hasCustomPrompt="1"/>
          </p:nvPr>
        </p:nvSpPr>
        <p:spPr>
          <a:xfrm>
            <a:off x="836855" y="1353312"/>
            <a:ext cx="5181600" cy="4852416"/>
          </a:xfrm>
        </p:spPr>
        <p:txBody>
          <a:bodyPr wrap="square" anchor="t" anchorCtr="0">
            <a:normAutofit/>
          </a:bodyPr>
          <a:lstStyle>
            <a:lvl1pPr>
              <a:buClr>
                <a:schemeClr val="bg1"/>
              </a:buClr>
              <a:buSzPct val="80000"/>
              <a:defRPr sz="2667" baseline="0">
                <a:solidFill>
                  <a:schemeClr val="bg1"/>
                </a:solidFill>
                <a:latin typeface="+mn-lt"/>
              </a:defRPr>
            </a:lvl1pPr>
            <a:lvl2pPr>
              <a:buClr>
                <a:schemeClr val="bg1"/>
              </a:buClr>
              <a:buSzPct val="80000"/>
              <a:defRPr sz="2400" baseline="0">
                <a:solidFill>
                  <a:schemeClr val="bg1"/>
                </a:solidFill>
                <a:latin typeface="+mn-lt"/>
              </a:defRPr>
            </a:lvl2pPr>
            <a:lvl3pPr>
              <a:buClr>
                <a:schemeClr val="bg1"/>
              </a:buClr>
              <a:buSzPct val="100000"/>
              <a:defRPr sz="1867" baseline="0">
                <a:solidFill>
                  <a:schemeClr val="bg1"/>
                </a:solidFill>
                <a:latin typeface="+mn-lt"/>
              </a:defRPr>
            </a:lvl3pPr>
            <a:lvl4pPr>
              <a:buClr>
                <a:schemeClr val="bg1"/>
              </a:buClr>
              <a:buSzPct val="100000"/>
              <a:defRPr sz="1600" baseline="0">
                <a:solidFill>
                  <a:schemeClr val="bg1"/>
                </a:solidFill>
                <a:latin typeface="+mj-lt"/>
              </a:defRPr>
            </a:lvl4pPr>
            <a:lvl5pPr marL="1219170" indent="-243834">
              <a:buClr>
                <a:schemeClr val="bg1"/>
              </a:buClr>
              <a:buSzPct val="100000"/>
              <a:defRPr sz="1333" baseline="0">
                <a:solidFill>
                  <a:schemeClr val="bg1"/>
                </a:solidFill>
                <a:latin typeface="+mj-lt"/>
              </a:defRPr>
            </a:lvl5pPr>
            <a:lvl6pPr>
              <a:defRPr sz="2133"/>
            </a:lvl6pPr>
            <a:lvl7pPr>
              <a:defRPr sz="2133"/>
            </a:lvl7pPr>
            <a:lvl8pPr>
              <a:defRPr sz="2133"/>
            </a:lvl8pPr>
            <a:lvl9pPr>
              <a:defRPr sz="2133"/>
            </a:lvl9pPr>
          </a:lstStyle>
          <a:p>
            <a:pPr lvl="0"/>
            <a:r>
              <a:rPr lang="en-US"/>
              <a:t>Click to add text or click an icon to add other content types.</a:t>
            </a:r>
          </a:p>
          <a:p>
            <a:pPr lvl="1"/>
            <a:r>
              <a:rPr lang="en-US"/>
              <a:t>Second level</a:t>
            </a:r>
          </a:p>
          <a:p>
            <a:pPr lvl="2"/>
            <a:r>
              <a:rPr lang="en-US"/>
              <a:t>Third level</a:t>
            </a:r>
          </a:p>
        </p:txBody>
      </p:sp>
      <p:sp>
        <p:nvSpPr>
          <p:cNvPr id="7" name="Content Placeholder 4"/>
          <p:cNvSpPr>
            <a:spLocks noGrp="1"/>
          </p:cNvSpPr>
          <p:nvPr>
            <p:ph sz="quarter" idx="15" hasCustomPrompt="1"/>
          </p:nvPr>
        </p:nvSpPr>
        <p:spPr>
          <a:xfrm>
            <a:off x="6178828" y="1353312"/>
            <a:ext cx="5181600" cy="4852416"/>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243834" indent="-243834" defTabSz="487668">
              <a:lnSpc>
                <a:spcPct val="85000"/>
              </a:lnSpc>
              <a:spcBef>
                <a:spcPts val="1067"/>
              </a:spcBef>
              <a:buClr>
                <a:schemeClr val="bg1"/>
              </a:buClr>
              <a:buFont typeface="Arial" panose="020B0604020202020204" pitchFamily="34" charset="0"/>
              <a:buChar char="•"/>
              <a:defRPr lang="en-US" sz="2667" dirty="0" smtClean="0">
                <a:solidFill>
                  <a:schemeClr val="bg1"/>
                </a:solidFill>
                <a:latin typeface="+mn-lt"/>
              </a:defRPr>
            </a:lvl2pPr>
            <a:lvl3pPr marL="487668" indent="-243834" defTabSz="487668">
              <a:lnSpc>
                <a:spcPct val="85000"/>
              </a:lnSpc>
              <a:spcBef>
                <a:spcPts val="1067"/>
              </a:spcBef>
              <a:buClr>
                <a:schemeClr val="bg1"/>
              </a:buClr>
              <a:buSzPct val="80000"/>
              <a:buFont typeface="Arial" panose="020B0604020202020204" pitchFamily="34" charset="0"/>
              <a:buChar char="•"/>
              <a:defRPr lang="en-US" sz="2400" dirty="0" smtClean="0">
                <a:solidFill>
                  <a:schemeClr val="bg1"/>
                </a:solidFill>
                <a:latin typeface="+mn-lt"/>
              </a:defRPr>
            </a:lvl3pPr>
            <a:lvl4pPr marL="731502" defTabSz="487668">
              <a:lnSpc>
                <a:spcPct val="85000"/>
              </a:lnSpc>
              <a:spcBef>
                <a:spcPts val="1067"/>
              </a:spcBef>
              <a:buClr>
                <a:schemeClr val="bg1"/>
              </a:buClr>
              <a:defRPr lang="en-US" sz="1867" dirty="0" smtClean="0">
                <a:solidFill>
                  <a:schemeClr val="bg1"/>
                </a:solidFill>
                <a:latin typeface="+mn-lt"/>
              </a:defRPr>
            </a:lvl4pPr>
            <a:lvl5pPr marL="975336" indent="-243834" defTabSz="487668">
              <a:buClr>
                <a:schemeClr val="bg1"/>
              </a:buClr>
              <a:defRPr lang="en-US" sz="1600" dirty="0">
                <a:solidFill>
                  <a:schemeClr val="bg1"/>
                </a:solidFill>
                <a:latin typeface="+mj-lt"/>
              </a:defRPr>
            </a:lvl5pPr>
            <a:lvl6pPr marL="1219170" indent="-243834" defTabSz="487668">
              <a:buClr>
                <a:schemeClr val="bg1"/>
              </a:buClr>
              <a:buSzPct val="100000"/>
              <a:buFont typeface="Calibri" panose="020F0502020204030204" pitchFamily="34" charset="0"/>
              <a:buChar char="-"/>
              <a:defRPr>
                <a:solidFill>
                  <a:schemeClr val="bg1"/>
                </a:solidFill>
                <a:latin typeface="+mj-lt"/>
              </a:defRPr>
            </a:lvl6pPr>
          </a:lstStyle>
          <a:p>
            <a:pPr lvl="1"/>
            <a:r>
              <a:rPr lang="en-US"/>
              <a:t>Click to add text or click an icon to add other content types.</a:t>
            </a:r>
          </a:p>
          <a:p>
            <a:pPr lvl="2"/>
            <a:r>
              <a:rPr lang="en-US"/>
              <a:t>Second level</a:t>
            </a:r>
          </a:p>
          <a:p>
            <a:pPr lvl="3"/>
            <a:r>
              <a:rPr lang="en-US"/>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8693598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05183"/>
            <a:ext cx="4169664" cy="461665"/>
          </a:xfrm>
        </p:spPr>
        <p:txBody>
          <a:bodyPr lIns="91440" rIns="91440" anchor="t" anchorCtr="0">
            <a:spAutoFit/>
          </a:bodyPr>
          <a:lstStyle>
            <a:lvl1pPr algn="ctr" defTabSz="243834">
              <a:spcBef>
                <a:spcPts val="0"/>
              </a:spcBef>
              <a:defRPr sz="24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4169664" y="256033"/>
            <a:ext cx="8022336" cy="574516"/>
          </a:xfrm>
        </p:spPr>
        <p:txBody>
          <a:bodyPr wrap="square" lIns="274320" rIns="274320" anchor="ctr" anchorCtr="0">
            <a:noAutofit/>
          </a:bodyPr>
          <a:lstStyle>
            <a:lvl1pPr marL="0" indent="0" algn="l" defTabSz="243834">
              <a:lnSpc>
                <a:spcPct val="100000"/>
              </a:lnSpc>
              <a:spcBef>
                <a:spcPts val="0"/>
              </a:spcBef>
              <a:buFont typeface="Arial" pitchFamily="34" charset="0"/>
              <a:buNone/>
              <a:defRPr sz="2933" b="0" i="0" cap="none" baseline="0">
                <a:solidFill>
                  <a:schemeClr val="tx2"/>
                </a:solidFill>
                <a:effectLst/>
                <a:latin typeface="+mj-lt"/>
              </a:defRPr>
            </a:lvl1pPr>
            <a:lvl2pPr marL="0" indent="0" algn="r">
              <a:buFontTx/>
              <a:buNone/>
              <a:defRPr sz="1867" b="1">
                <a:solidFill>
                  <a:schemeClr val="bg1"/>
                </a:solidFill>
              </a:defRPr>
            </a:lvl2pPr>
            <a:lvl3pPr marL="243834" indent="0" algn="r">
              <a:buFontTx/>
              <a:buNone/>
              <a:defRPr sz="1867" b="1">
                <a:solidFill>
                  <a:schemeClr val="bg1"/>
                </a:solidFill>
              </a:defRPr>
            </a:lvl3pPr>
            <a:lvl4pPr marL="487668" indent="0" algn="r">
              <a:buFontTx/>
              <a:buNone/>
              <a:defRPr sz="1867" b="1">
                <a:solidFill>
                  <a:schemeClr val="bg1"/>
                </a:solidFill>
              </a:defRPr>
            </a:lvl4pPr>
            <a:lvl5pPr marL="731502" indent="0" algn="r">
              <a:buFontTx/>
              <a:buNone/>
              <a:defRPr sz="1867"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4169664" y="848479"/>
            <a:ext cx="8022336" cy="600952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a:t>
            </a:r>
          </a:p>
          <a:p>
            <a:pPr lvl="1"/>
            <a:r>
              <a:rPr lang="en-US"/>
              <a:t>Second level</a:t>
            </a:r>
          </a:p>
          <a:p>
            <a:pPr lvl="2"/>
            <a:r>
              <a:rPr lang="en-US"/>
              <a:t>Third level</a:t>
            </a:r>
          </a:p>
        </p:txBody>
      </p:sp>
      <p:sp>
        <p:nvSpPr>
          <p:cNvPr id="12" name="Text Placeholder 4"/>
          <p:cNvSpPr>
            <a:spLocks noGrp="1"/>
          </p:cNvSpPr>
          <p:nvPr>
            <p:ph type="body" sz="quarter" idx="13" hasCustomPrompt="1"/>
          </p:nvPr>
        </p:nvSpPr>
        <p:spPr>
          <a:xfrm>
            <a:off x="548640" y="1328926"/>
            <a:ext cx="3072384" cy="820737"/>
          </a:xfrm>
        </p:spPr>
        <p:txBody>
          <a:bodyPr wrap="square" anchor="t" anchorCtr="0">
            <a:spAutoFit/>
          </a:bodyPr>
          <a:lstStyle>
            <a:lvl1pPr marL="0" indent="-243834" algn="l">
              <a:buFont typeface="Arial" pitchFamily="34" charset="0"/>
              <a:buNone/>
              <a:defRPr sz="2667"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9776728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56033"/>
            <a:ext cx="8022336" cy="574516"/>
          </a:xfrm>
        </p:spPr>
        <p:txBody>
          <a:bodyPr lIns="182880" rIns="182880" anchor="b" anchorCtr="0">
            <a:noAutofit/>
          </a:bodyPr>
          <a:lstStyle>
            <a:lvl1pPr algn="ctr">
              <a:defRPr sz="2933"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850213"/>
            <a:ext cx="8022336" cy="365760"/>
          </a:xfrm>
        </p:spPr>
        <p:txBody>
          <a:bodyPr wrap="square" lIns="182880" rIns="182880" anchor="ctr" anchorCtr="0">
            <a:noAutofit/>
          </a:bodyPr>
          <a:lstStyle>
            <a:lvl1pPr marL="0" indent="0" algn="ctr">
              <a:lnSpc>
                <a:spcPct val="100000"/>
              </a:lnSpc>
              <a:spcBef>
                <a:spcPts val="0"/>
              </a:spcBef>
              <a:buFont typeface="Arial" pitchFamily="34" charset="0"/>
              <a:buNone/>
              <a:defRPr sz="24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1227116"/>
            <a:ext cx="8022336" cy="5620871"/>
          </a:xfrm>
        </p:spPr>
        <p:txBody>
          <a:bodyPr wrap="square" lIns="365760" rIns="274320" bIns="91440" anchor="t" anchorCtr="0">
            <a:normAutofit/>
          </a:bodyPr>
          <a:lstStyle>
            <a:lvl1pPr>
              <a:defRPr sz="2667"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4"/>
          <p:cNvSpPr>
            <a:spLocks noGrp="1"/>
          </p:cNvSpPr>
          <p:nvPr>
            <p:ph type="body" sz="half" idx="13" hasCustomPrompt="1"/>
          </p:nvPr>
        </p:nvSpPr>
        <p:spPr>
          <a:xfrm flipH="1">
            <a:off x="8022337" y="304800"/>
            <a:ext cx="4169663" cy="461665"/>
          </a:xfrm>
        </p:spPr>
        <p:txBody>
          <a:bodyPr lIns="91440" anchor="t" anchorCtr="0">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Heading</a:t>
            </a:r>
          </a:p>
        </p:txBody>
      </p:sp>
      <p:sp>
        <p:nvSpPr>
          <p:cNvPr id="18" name="Text Placeholder 5"/>
          <p:cNvSpPr>
            <a:spLocks noGrp="1"/>
          </p:cNvSpPr>
          <p:nvPr>
            <p:ph type="body" sz="quarter" idx="14" hasCustomPrompt="1"/>
          </p:nvPr>
        </p:nvSpPr>
        <p:spPr>
          <a:xfrm>
            <a:off x="8570976" y="1329637"/>
            <a:ext cx="3072384" cy="793166"/>
          </a:xfrm>
        </p:spPr>
        <p:txBody>
          <a:bodyPr wrap="square" anchor="t" anchorCtr="0">
            <a:spAutoFit/>
          </a:bodyPr>
          <a:lstStyle>
            <a:lvl1pPr marL="0" indent="-243834" algn="l">
              <a:buFont typeface="Arial" pitchFamily="34" charset="0"/>
              <a:buNone/>
              <a:defRPr sz="2667"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a:p>
        </p:txBody>
      </p:sp>
      <p:pic>
        <p:nvPicPr>
          <p:cNvPr id="3"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066126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6032"/>
            <a:ext cx="8680359" cy="573024"/>
          </a:xfrm>
        </p:spPr>
        <p:txBody>
          <a:bodyPr lIns="182880" rIns="182880"/>
          <a:lstStyle>
            <a:lvl1pPr algn="ctr">
              <a:defRPr sz="2933"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8680360" y="317808"/>
            <a:ext cx="3511640" cy="461665"/>
          </a:xfrm>
        </p:spPr>
        <p:txBody>
          <a:bodyPr wrap="square" anchor="ctr">
            <a:spAutoFit/>
          </a:bodyPr>
          <a:lstStyle>
            <a:lvl1pPr marL="0" indent="0" algn="ctr" defTabSz="243834">
              <a:lnSpc>
                <a:spcPct val="100000"/>
              </a:lnSpc>
              <a:spcBef>
                <a:spcPts val="0"/>
              </a:spcBef>
              <a:buFont typeface="Arial" pitchFamily="34" charset="0"/>
              <a:buNone/>
              <a:defRPr sz="24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858020"/>
            <a:ext cx="8680360" cy="5303520"/>
          </a:xfrm>
        </p:spPr>
        <p:txBody>
          <a:bodyPr wrap="square" lIns="365760" rIns="274320" anchor="t">
            <a:normAutofit/>
          </a:bodyPr>
          <a:lstStyle>
            <a:lvl1pPr>
              <a:defRPr sz="2667" baseline="0">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a:t>Click to add text or click an icon to add other content types.</a:t>
            </a:r>
          </a:p>
          <a:p>
            <a:pPr lvl="1"/>
            <a:r>
              <a:rPr lang="en-US"/>
              <a:t>Second level</a:t>
            </a:r>
          </a:p>
          <a:p>
            <a:pPr lvl="2"/>
            <a:r>
              <a:rPr lang="en-US"/>
              <a:t>Third level</a:t>
            </a:r>
          </a:p>
        </p:txBody>
      </p:sp>
      <p:sp>
        <p:nvSpPr>
          <p:cNvPr id="18" name="Text Placeholder 4"/>
          <p:cNvSpPr>
            <a:spLocks noGrp="1"/>
          </p:cNvSpPr>
          <p:nvPr>
            <p:ph type="body" sz="quarter" idx="14" hasCustomPrompt="1"/>
          </p:nvPr>
        </p:nvSpPr>
        <p:spPr>
          <a:xfrm>
            <a:off x="8803837" y="1035051"/>
            <a:ext cx="3264000" cy="2492307"/>
          </a:xfrm>
        </p:spPr>
        <p:txBody>
          <a:bodyPr wrap="square" anchor="t">
            <a:spAutoFit/>
          </a:bodyPr>
          <a:lstStyle>
            <a:lvl1pPr marL="0" indent="-243834">
              <a:lnSpc>
                <a:spcPct val="85000"/>
              </a:lnSpc>
              <a:buFont typeface="Arial" pitchFamily="34" charset="0"/>
              <a:buNone/>
              <a:defRPr sz="2133" b="0" cap="none" baseline="0">
                <a:solidFill>
                  <a:schemeClr val="bg1"/>
                </a:solidFill>
              </a:defRPr>
            </a:lvl1pPr>
            <a:lvl2pPr marL="0" indent="0">
              <a:buFontTx/>
              <a:buNone/>
              <a:defRPr/>
            </a:lvl2pPr>
            <a:lvl3pPr marL="243834" indent="0">
              <a:buFontTx/>
              <a:buNone/>
              <a:defRPr/>
            </a:lvl3pPr>
            <a:lvl4pPr marL="487668" indent="0">
              <a:buFontTx/>
              <a:buNone/>
              <a:defRPr/>
            </a:lvl4pPr>
            <a:lvl5pPr marL="731502"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8797857" y="4909041"/>
            <a:ext cx="3267456" cy="338747"/>
          </a:xfrm>
        </p:spPr>
        <p:txBody>
          <a:bodyPr anchor="b" anchorCtr="0">
            <a:spAutoFit/>
          </a:bodyPr>
          <a:lstStyle>
            <a:lvl1pPr marL="0" indent="0" algn="l">
              <a:lnSpc>
                <a:spcPct val="85000"/>
              </a:lnSpc>
              <a:buNone/>
              <a:defRPr sz="1867"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8797857" y="5255806"/>
            <a:ext cx="3267456" cy="303416"/>
          </a:xfrm>
        </p:spPr>
        <p:txBody>
          <a:bodyPr wrap="square" anchor="t">
            <a:spAutoFit/>
          </a:bodyPr>
          <a:lstStyle>
            <a:lvl1pPr marL="243834" indent="0" algn="l">
              <a:lnSpc>
                <a:spcPct val="85000"/>
              </a:lnSpc>
              <a:buNone/>
              <a:defRPr sz="16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3" y="6161314"/>
            <a:ext cx="8680360" cy="369332"/>
          </a:xfrm>
        </p:spPr>
        <p:txBody>
          <a:bodyPr wrap="square" lIns="182880" rIns="182880" anchor="b">
            <a:noAutofit/>
          </a:bodyPr>
          <a:lstStyle>
            <a:lvl1pPr marL="0" indent="0" algn="ctr">
              <a:lnSpc>
                <a:spcPct val="100000"/>
              </a:lnSpc>
              <a:buFont typeface="Arial" pitchFamily="34" charset="0"/>
              <a:buNone/>
              <a:defRPr sz="1600" b="0" cap="none" baseline="0">
                <a:solidFill>
                  <a:schemeClr val="accent1"/>
                </a:solidFill>
                <a:effectLst/>
                <a:latin typeface="+mj-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6581001"/>
            <a:ext cx="1219200" cy="276999"/>
          </a:xfrm>
        </p:spPr>
        <p:txBody>
          <a:bodyPr/>
          <a:lstStyle>
            <a:lvl1pPr algn="l">
              <a:defRPr/>
            </a:lvl1pPr>
          </a:lstStyle>
          <a:p>
            <a:fld id="{4976208B-6111-490B-8CEC-FFB249DB2100}" type="slidenum">
              <a:rPr lang="en-US" smtClean="0"/>
              <a:pPr/>
              <a:t>‹#›</a:t>
            </a:fld>
            <a:endParaRPr lang="en-US"/>
          </a:p>
        </p:txBody>
      </p:sp>
      <p:pic>
        <p:nvPicPr>
          <p:cNvPr id="15"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44963568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4710"/>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spcBef>
                <a:spcPts val="1067"/>
              </a:spcBef>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1736792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9233269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2570692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AS CI - Section Header 2">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E2EE53C-FC71-498B-B001-DE7F0467E264}"/>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6" name="Rectangle 15">
            <a:extLst>
              <a:ext uri="{FF2B5EF4-FFF2-40B4-BE49-F238E27FC236}">
                <a16:creationId xmlns:a16="http://schemas.microsoft.com/office/drawing/2014/main" id="{7E9A7A0D-0A91-4B62-8D93-51DF9729359A}"/>
              </a:ext>
            </a:extLst>
          </p:cNvPr>
          <p:cNvSpPr/>
          <p:nvPr userDrawn="1"/>
        </p:nvSpPr>
        <p:spPr>
          <a:xfrm>
            <a:off x="0" y="-2"/>
            <a:ext cx="12192000" cy="6858002"/>
          </a:xfrm>
          <a:prstGeom prst="rect">
            <a:avLst/>
          </a:prstGeom>
          <a:gradFill flip="none" rotWithShape="1">
            <a:gsLst>
              <a:gs pos="0">
                <a:srgbClr val="001D33">
                  <a:alpha val="45000"/>
                </a:srgbClr>
              </a:gs>
              <a:gs pos="99000">
                <a:srgbClr val="820053">
                  <a:alpha val="82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US" sz="2400">
              <a:solidFill>
                <a:srgbClr val="FFFFFF"/>
              </a:solidFill>
              <a:latin typeface="Calibri Light"/>
            </a:endParaRPr>
          </a:p>
        </p:txBody>
      </p:sp>
      <p:grpSp>
        <p:nvGrpSpPr>
          <p:cNvPr id="6" name="Group 5">
            <a:extLst>
              <a:ext uri="{FF2B5EF4-FFF2-40B4-BE49-F238E27FC236}">
                <a16:creationId xmlns:a16="http://schemas.microsoft.com/office/drawing/2014/main" id="{7FBC44C5-5BC5-4DBA-A1E5-963B76715848}"/>
              </a:ext>
            </a:extLst>
          </p:cNvPr>
          <p:cNvGrpSpPr/>
          <p:nvPr userDrawn="1"/>
        </p:nvGrpSpPr>
        <p:grpSpPr>
          <a:xfrm>
            <a:off x="11237113" y="6353579"/>
            <a:ext cx="702523" cy="294037"/>
            <a:chOff x="6145213" y="4384676"/>
            <a:chExt cx="1582738" cy="649287"/>
          </a:xfrm>
          <a:solidFill>
            <a:schemeClr val="tx1"/>
          </a:solidFill>
        </p:grpSpPr>
        <p:sp>
          <p:nvSpPr>
            <p:cNvPr id="7" name="Freeform 6">
              <a:extLst>
                <a:ext uri="{FF2B5EF4-FFF2-40B4-BE49-F238E27FC236}">
                  <a16:creationId xmlns:a16="http://schemas.microsoft.com/office/drawing/2014/main" id="{F2EC9ED1-EA3B-49A1-89D9-C3203F9E4E17}"/>
                </a:ext>
              </a:extLst>
            </p:cNvPr>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ED8EBA38-CC33-4A18-B7EB-BA25BC059B6A}"/>
                </a:ext>
              </a:extLst>
            </p:cNvPr>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a:extLst>
                <a:ext uri="{FF2B5EF4-FFF2-40B4-BE49-F238E27FC236}">
                  <a16:creationId xmlns:a16="http://schemas.microsoft.com/office/drawing/2014/main" id="{623C97E1-A212-43DD-8426-FAD5C93321FB}"/>
                </a:ext>
              </a:extLst>
            </p:cNvPr>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0BEF0314-9402-411E-8735-B1B761ECA827}"/>
                </a:ext>
              </a:extLst>
            </p:cNvPr>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38B8D75E-75F8-4B42-BCC0-83EF03ADACD0}"/>
                </a:ext>
              </a:extLst>
            </p:cNvPr>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a:extLst>
                <a:ext uri="{FF2B5EF4-FFF2-40B4-BE49-F238E27FC236}">
                  <a16:creationId xmlns:a16="http://schemas.microsoft.com/office/drawing/2014/main" id="{75F29E2A-3D6D-4FD2-93A4-F96F23B6FE4F}"/>
                </a:ext>
              </a:extLst>
            </p:cNvPr>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8B69EB4E-5068-4AF3-BC9D-401508E0A42C}"/>
                </a:ext>
              </a:extLst>
            </p:cNvPr>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4" name="Slide Number Placeholder 13">
            <a:extLst>
              <a:ext uri="{FF2B5EF4-FFF2-40B4-BE49-F238E27FC236}">
                <a16:creationId xmlns:a16="http://schemas.microsoft.com/office/drawing/2014/main" id="{27108207-C57F-40FD-A6E2-3341222630A5}"/>
              </a:ext>
            </a:extLst>
          </p:cNvPr>
          <p:cNvSpPr>
            <a:spLocks noGrp="1"/>
          </p:cNvSpPr>
          <p:nvPr>
            <p:ph type="sldNum" sz="quarter" idx="10"/>
          </p:nvPr>
        </p:nvSpPr>
        <p:spPr/>
        <p:txBody>
          <a:bodyPr/>
          <a:lstStyle>
            <a:lvl1pPr>
              <a:defRPr>
                <a:solidFill>
                  <a:schemeClr val="bg1">
                    <a:lumMod val="65000"/>
                    <a:lumOff val="35000"/>
                  </a:schemeClr>
                </a:solidFill>
              </a:defRPr>
            </a:lvl1pPr>
          </a:lstStyle>
          <a:p>
            <a:fld id="{942F104E-062B-496A-BFC5-5906E8B9BE8F}" type="slidenum">
              <a:rPr lang="en-US" smtClean="0"/>
              <a:pPr/>
              <a:t>‹#›</a:t>
            </a:fld>
            <a:endParaRPr lang="en-US"/>
          </a:p>
        </p:txBody>
      </p:sp>
      <p:sp>
        <p:nvSpPr>
          <p:cNvPr id="18" name="Title 1">
            <a:extLst>
              <a:ext uri="{FF2B5EF4-FFF2-40B4-BE49-F238E27FC236}">
                <a16:creationId xmlns:a16="http://schemas.microsoft.com/office/drawing/2014/main" id="{8559CE50-11D8-4108-894A-E7E166B0A4F2}"/>
              </a:ext>
            </a:extLst>
          </p:cNvPr>
          <p:cNvSpPr>
            <a:spLocks noGrp="1"/>
          </p:cNvSpPr>
          <p:nvPr>
            <p:ph type="title" hasCustomPrompt="1"/>
          </p:nvPr>
        </p:nvSpPr>
        <p:spPr>
          <a:xfrm>
            <a:off x="731477" y="2638863"/>
            <a:ext cx="10657147" cy="661720"/>
          </a:xfrm>
        </p:spPr>
        <p:txBody>
          <a:bodyPr wrap="square" anchor="t" anchorCtr="0">
            <a:spAutoFit/>
          </a:bodyPr>
          <a:lstStyle>
            <a:lvl1pPr algn="l">
              <a:defRPr sz="3700" b="1" i="0" cap="all" baseline="0">
                <a:solidFill>
                  <a:schemeClr val="tx1"/>
                </a:solidFill>
                <a:latin typeface="+mn-lt"/>
              </a:defRPr>
            </a:lvl1pPr>
          </a:lstStyle>
          <a:p>
            <a:r>
              <a:rPr lang="en-US"/>
              <a:t>Click to Edit Title</a:t>
            </a:r>
          </a:p>
        </p:txBody>
      </p:sp>
      <p:sp>
        <p:nvSpPr>
          <p:cNvPr id="19" name="TextBox 4">
            <a:extLst>
              <a:ext uri="{FF2B5EF4-FFF2-40B4-BE49-F238E27FC236}">
                <a16:creationId xmlns:a16="http://schemas.microsoft.com/office/drawing/2014/main" id="{DA752D87-C755-4B7A-B15C-202CF731D46C}"/>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accent4"/>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785986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12930436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1905"/>
            <a:ext cx="12192000" cy="748988"/>
          </a:xfrm>
        </p:spPr>
        <p:txBody>
          <a:bodyPr anchor="b" anchorCtr="0">
            <a:spAutoFit/>
          </a:bodyPr>
          <a:lstStyle>
            <a:lvl1pPr algn="ctr">
              <a:defRPr sz="4267"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3178433"/>
            <a:ext cx="12192000" cy="444289"/>
          </a:xfrm>
        </p:spPr>
        <p:txBody>
          <a:bodyPr anchor="t">
            <a:spAutoFit/>
          </a:bodyPr>
          <a:lstStyle>
            <a:lvl1pPr marL="0" indent="-243834" algn="ctr">
              <a:lnSpc>
                <a:spcPct val="85000"/>
              </a:lnSpc>
              <a:buFont typeface="Arial" pitchFamily="34" charset="0"/>
              <a:buNone/>
              <a:defRPr sz="2667"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70" y="0"/>
            <a:ext cx="2815063" cy="1468912"/>
          </a:xfrm>
          <a:prstGeom prst="rect">
            <a:avLst/>
          </a:prstGeom>
        </p:spPr>
      </p:pic>
      <p:pic>
        <p:nvPicPr>
          <p:cNvPr id="9"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27037334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842593"/>
            <a:ext cx="12192000" cy="748988"/>
          </a:xfrm>
        </p:spPr>
        <p:txBody>
          <a:bodyPr anchor="ctr" anchorCtr="0">
            <a:spAutoFit/>
          </a:bodyPr>
          <a:lstStyle>
            <a:lvl1pPr algn="ctr">
              <a:defRPr sz="4267" baseline="0">
                <a:solidFill>
                  <a:schemeClr val="bg1"/>
                </a:solidFill>
                <a:latin typeface="+mj-lt"/>
              </a:defRPr>
            </a:lvl1pPr>
          </a:lstStyle>
          <a:p>
            <a:r>
              <a:rPr lang="en-US"/>
              <a:t>Click to Edit Title</a:t>
            </a:r>
          </a:p>
        </p:txBody>
      </p:sp>
      <p:sp>
        <p:nvSpPr>
          <p:cNvPr id="3" name="TextBox 2">
            <a:hlinkClick r:id="rId3"/>
          </p:cNvPr>
          <p:cNvSpPr txBox="1"/>
          <p:nvPr/>
        </p:nvSpPr>
        <p:spPr>
          <a:xfrm>
            <a:off x="-6098" y="5289281"/>
            <a:ext cx="12192004" cy="461665"/>
          </a:xfrm>
          <a:prstGeom prst="rect">
            <a:avLst/>
          </a:prstGeom>
          <a:noFill/>
        </p:spPr>
        <p:txBody>
          <a:bodyPr wrap="square" rtlCol="0" anchor="b" anchorCtr="0">
            <a:spAutoFit/>
          </a:bodyPr>
          <a:lstStyle/>
          <a:p>
            <a:pPr algn="ctr" defTabSz="243834"/>
            <a:r>
              <a:rPr lang="en-US" sz="2400" baseline="0">
                <a:solidFill>
                  <a:schemeClr val="bg1"/>
                </a:solidFill>
              </a:rPr>
              <a:t>sas.com</a:t>
            </a:r>
          </a:p>
        </p:txBody>
      </p:sp>
      <p:sp>
        <p:nvSpPr>
          <p:cNvPr id="6" name="TextBox 3"/>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
            <a:ext cx="2561072" cy="2408679"/>
          </a:xfrm>
          <a:prstGeom prst="rect">
            <a:avLst/>
          </a:prstGeom>
        </p:spPr>
      </p:pic>
      <p:pic>
        <p:nvPicPr>
          <p:cNvPr id="10"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47397" y="6000842"/>
            <a:ext cx="1219155" cy="677308"/>
          </a:xfrm>
          <a:prstGeom prst="rect">
            <a:avLst/>
          </a:prstGeom>
        </p:spPr>
      </p:pic>
    </p:spTree>
    <p:extLst>
      <p:ext uri="{BB962C8B-B14F-4D97-AF65-F5344CB8AC3E}">
        <p14:creationId xmlns:p14="http://schemas.microsoft.com/office/powerpoint/2010/main" val="26047650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42358046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Tree>
    <p:extLst>
      <p:ext uri="{BB962C8B-B14F-4D97-AF65-F5344CB8AC3E}">
        <p14:creationId xmlns:p14="http://schemas.microsoft.com/office/powerpoint/2010/main" val="32217549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pPr/>
              <a:t>‹#›</a:t>
            </a:fld>
            <a:endParaRPr lang="en-US"/>
          </a:p>
        </p:txBody>
      </p:sp>
      <p:sp>
        <p:nvSpPr>
          <p:cNvPr id="3" name="TextBox 2"/>
          <p:cNvSpPr txBox="1"/>
          <p:nvPr/>
        </p:nvSpPr>
        <p:spPr>
          <a:xfrm>
            <a:off x="4413504" y="6619449"/>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11229473" y="6362943"/>
            <a:ext cx="709916" cy="295324"/>
          </a:xfrm>
          <a:prstGeom prst="rect">
            <a:avLst/>
          </a:prstGeom>
        </p:spPr>
      </p:pic>
    </p:spTree>
    <p:extLst>
      <p:ext uri="{BB962C8B-B14F-4D97-AF65-F5344CB8AC3E}">
        <p14:creationId xmlns:p14="http://schemas.microsoft.com/office/powerpoint/2010/main" val="21336007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1_SAS - Title Only - Blu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11237113" y="6353579"/>
            <a:ext cx="702523" cy="294037"/>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Light"/>
                <a:ea typeface="+mn-ea"/>
                <a:cs typeface="+mn-cs"/>
              </a:endParaRPr>
            </a:p>
          </p:txBody>
        </p:sp>
      </p:grpSp>
      <p:sp>
        <p:nvSpPr>
          <p:cNvPr id="16" name="TextBox 4"/>
          <p:cNvSpPr txBox="1"/>
          <p:nvPr userDrawn="1"/>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rgbClr val="0074BE"/>
                </a:solidFill>
                <a:effectLst/>
                <a:uLnTx/>
                <a:uFillTx/>
                <a:latin typeface="Calibri Light"/>
                <a:ea typeface="Calibri" charset="0"/>
                <a:cs typeface="Arial" panose="020B0604020202020204" pitchFamily="34" charset="0"/>
              </a:rPr>
              <a:t>Copyright © SAS Institute Inc. All rights reserved.</a:t>
            </a:r>
          </a:p>
        </p:txBody>
      </p:sp>
      <p:pic>
        <p:nvPicPr>
          <p:cNvPr id="17" name="Picture 16">
            <a:extLst>
              <a:ext uri="{FF2B5EF4-FFF2-40B4-BE49-F238E27FC236}">
                <a16:creationId xmlns:a16="http://schemas.microsoft.com/office/drawing/2014/main" id="{D8AD2B26-0835-4A34-B90D-D4A499050699}"/>
              </a:ext>
            </a:extLst>
          </p:cNvPr>
          <p:cNvPicPr>
            <a:picLocks noChangeAspect="1"/>
          </p:cNvPicPr>
          <p:nvPr userDrawn="1"/>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19379" y="1683428"/>
            <a:ext cx="13470652" cy="3491144"/>
          </a:xfrm>
          <a:prstGeom prst="rect">
            <a:avLst/>
          </a:prstGeom>
        </p:spPr>
      </p:pic>
    </p:spTree>
    <p:custDataLst>
      <p:tags r:id="rId1"/>
    </p:custDataLst>
    <p:extLst>
      <p:ext uri="{BB962C8B-B14F-4D97-AF65-F5344CB8AC3E}">
        <p14:creationId xmlns:p14="http://schemas.microsoft.com/office/powerpoint/2010/main" val="41580800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AS CI - Closing Slide">
    <p:bg>
      <p:bgPr>
        <a:gradFill flip="none" rotWithShape="1">
          <a:gsLst>
            <a:gs pos="0">
              <a:srgbClr val="003074"/>
            </a:gs>
            <a:gs pos="71000">
              <a:srgbClr val="011F68"/>
            </a:gs>
          </a:gsLst>
          <a:lin ang="0" scaled="1"/>
          <a:tileRect/>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48C523F-DE6C-437B-99BA-6B19B269269B}"/>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50" t="454" r="-50" b="38643"/>
          <a:stretch/>
        </p:blipFill>
        <p:spPr>
          <a:xfrm flipH="1">
            <a:off x="0" y="1828800"/>
            <a:ext cx="12191992" cy="5029200"/>
          </a:xfrm>
          <a:prstGeom prst="rect">
            <a:avLst/>
          </a:prstGeom>
        </p:spPr>
      </p:pic>
      <p:sp>
        <p:nvSpPr>
          <p:cNvPr id="37" name="Rectangle 36">
            <a:extLst>
              <a:ext uri="{FF2B5EF4-FFF2-40B4-BE49-F238E27FC236}">
                <a16:creationId xmlns:a16="http://schemas.microsoft.com/office/drawing/2014/main" id="{A20D6EE7-E033-4F73-96DB-637E6E7583E9}"/>
              </a:ext>
            </a:extLst>
          </p:cNvPr>
          <p:cNvSpPr/>
          <p:nvPr userDrawn="1"/>
        </p:nvSpPr>
        <p:spPr>
          <a:xfrm>
            <a:off x="-12195" y="0"/>
            <a:ext cx="12179810" cy="6858000"/>
          </a:xfrm>
          <a:prstGeom prst="rect">
            <a:avLst/>
          </a:prstGeom>
          <a:gradFill flip="none" rotWithShape="1">
            <a:gsLst>
              <a:gs pos="0">
                <a:srgbClr val="001D33">
                  <a:alpha val="67000"/>
                </a:srgbClr>
              </a:gs>
              <a:gs pos="99000">
                <a:srgbClr val="820053">
                  <a:alpha val="82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bg1"/>
              </a:solidFill>
            </a:endParaRPr>
          </a:p>
        </p:txBody>
      </p:sp>
      <p:grpSp>
        <p:nvGrpSpPr>
          <p:cNvPr id="7" name="Group 6"/>
          <p:cNvGrpSpPr/>
          <p:nvPr userDrawn="1"/>
        </p:nvGrpSpPr>
        <p:grpSpPr>
          <a:xfrm>
            <a:off x="5527228" y="5081380"/>
            <a:ext cx="1125352" cy="599013"/>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sp>
        <p:nvSpPr>
          <p:cNvPr id="5" name="Title 1"/>
          <p:cNvSpPr>
            <a:spLocks noGrp="1"/>
          </p:cNvSpPr>
          <p:nvPr>
            <p:ph type="title" hasCustomPrompt="1"/>
          </p:nvPr>
        </p:nvSpPr>
        <p:spPr>
          <a:xfrm>
            <a:off x="6096" y="2297446"/>
            <a:ext cx="12179810" cy="661720"/>
          </a:xfrm>
        </p:spPr>
        <p:txBody>
          <a:bodyPr wrap="square" anchor="t" anchorCtr="0">
            <a:spAutoFit/>
          </a:bodyPr>
          <a:lstStyle>
            <a:lvl1pPr algn="ctr">
              <a:defRPr sz="3700" b="1" i="0" cap="all" baseline="0">
                <a:solidFill>
                  <a:schemeClr val="bg1"/>
                </a:solidFill>
                <a:latin typeface="+mj-lt"/>
              </a:defRPr>
            </a:lvl1pPr>
          </a:lstStyle>
          <a:p>
            <a:r>
              <a:rPr lang="en-US"/>
              <a:t>Click to Edit Title</a:t>
            </a:r>
          </a:p>
        </p:txBody>
      </p:sp>
      <p:sp>
        <p:nvSpPr>
          <p:cNvPr id="36" name="TextBox 4">
            <a:extLst>
              <a:ext uri="{FF2B5EF4-FFF2-40B4-BE49-F238E27FC236}">
                <a16:creationId xmlns:a16="http://schemas.microsoft.com/office/drawing/2014/main" id="{64DF1F2F-4745-4EEF-97B8-81FC0D0B6954}"/>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accent4"/>
                </a:solidFill>
                <a:effectLst/>
                <a:uLnTx/>
                <a:uFillTx/>
                <a:latin typeface="+mn-lt"/>
                <a:ea typeface="Calibri" charset="0"/>
                <a:cs typeface="Arial" panose="020B0604020202020204" pitchFamily="34" charset="0"/>
              </a:rPr>
              <a:t>Copyright © SAS Institute Inc. All rights reserved.</a:t>
            </a:r>
          </a:p>
        </p:txBody>
      </p:sp>
      <p:sp>
        <p:nvSpPr>
          <p:cNvPr id="34" name="TextBox 33">
            <a:hlinkClick r:id="rId3"/>
            <a:extLst>
              <a:ext uri="{FF2B5EF4-FFF2-40B4-BE49-F238E27FC236}">
                <a16:creationId xmlns:a16="http://schemas.microsoft.com/office/drawing/2014/main" id="{CF5EAF1B-BF81-40FD-8891-0A55B7634930}"/>
              </a:ext>
            </a:extLst>
          </p:cNvPr>
          <p:cNvSpPr txBox="1"/>
          <p:nvPr userDrawn="1"/>
        </p:nvSpPr>
        <p:spPr>
          <a:xfrm>
            <a:off x="-6098" y="5689331"/>
            <a:ext cx="12192004" cy="461665"/>
          </a:xfrm>
          <a:prstGeom prst="rect">
            <a:avLst/>
          </a:prstGeom>
          <a:noFill/>
        </p:spPr>
        <p:txBody>
          <a:bodyPr wrap="square" rtlCol="0" anchor="b" anchorCtr="0">
            <a:spAutoFit/>
          </a:bodyPr>
          <a:lstStyle/>
          <a:p>
            <a:pPr algn="ctr" defTabSz="243834"/>
            <a:r>
              <a:rPr lang="en-US" sz="2400" baseline="0" dirty="0">
                <a:solidFill>
                  <a:schemeClr val="bg1"/>
                </a:solidFill>
              </a:rPr>
              <a:t>sas.com</a:t>
            </a:r>
          </a:p>
        </p:txBody>
      </p:sp>
    </p:spTree>
    <p:extLst>
      <p:ext uri="{BB962C8B-B14F-4D97-AF65-F5344CB8AC3E}">
        <p14:creationId xmlns:p14="http://schemas.microsoft.com/office/powerpoint/2010/main" val="16807425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4.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ags" Target="../tags/tag3.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heme" Target="../theme/theme4.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4.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ags" Target="../tags/tag15.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image" Target="../media/image12.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heme" Target="../theme/theme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D33"/>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5" name="Title Placeholder 1"/>
          <p:cNvSpPr>
            <a:spLocks noGrp="1"/>
          </p:cNvSpPr>
          <p:nvPr>
            <p:ph type="title"/>
          </p:nvPr>
        </p:nvSpPr>
        <p:spPr>
          <a:xfrm>
            <a:off x="835152" y="292368"/>
            <a:ext cx="10515600" cy="6096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cxnSp>
        <p:nvCxnSpPr>
          <p:cNvPr id="17" name="Straight Connector 16">
            <a:extLst>
              <a:ext uri="{FF2B5EF4-FFF2-40B4-BE49-F238E27FC236}">
                <a16:creationId xmlns:a16="http://schemas.microsoft.com/office/drawing/2014/main" id="{0FF0FF0E-3EAA-416E-8BAD-04133C57707E}"/>
              </a:ext>
            </a:extLst>
          </p:cNvPr>
          <p:cNvCxnSpPr>
            <a:cxnSpLocks/>
          </p:cNvCxnSpPr>
          <p:nvPr userDrawn="1"/>
        </p:nvCxnSpPr>
        <p:spPr>
          <a:xfrm>
            <a:off x="1663666" y="297334"/>
            <a:ext cx="9072129" cy="0"/>
          </a:xfrm>
          <a:prstGeom prst="line">
            <a:avLst/>
          </a:prstGeom>
          <a:ln w="19050">
            <a:gradFill flip="none" rotWithShape="1">
              <a:gsLst>
                <a:gs pos="52000">
                  <a:srgbClr val="C865A7"/>
                </a:gs>
                <a:gs pos="87000">
                  <a:srgbClr val="6555A2"/>
                </a:gs>
                <a:gs pos="1000">
                  <a:srgbClr val="6555A2">
                    <a:alpha val="0"/>
                  </a:srgbClr>
                </a:gs>
                <a:gs pos="99000">
                  <a:srgbClr val="6555A2">
                    <a:alpha val="0"/>
                  </a:srgbClr>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37F90E-B9AF-4872-B93F-52884E03BD8B}"/>
              </a:ext>
            </a:extLst>
          </p:cNvPr>
          <p:cNvCxnSpPr>
            <a:cxnSpLocks/>
          </p:cNvCxnSpPr>
          <p:nvPr userDrawn="1"/>
        </p:nvCxnSpPr>
        <p:spPr>
          <a:xfrm>
            <a:off x="1663666" y="891199"/>
            <a:ext cx="9072129" cy="0"/>
          </a:xfrm>
          <a:prstGeom prst="line">
            <a:avLst/>
          </a:prstGeom>
          <a:ln w="19050">
            <a:gradFill flip="none" rotWithShape="1">
              <a:gsLst>
                <a:gs pos="52000">
                  <a:srgbClr val="C865A7"/>
                </a:gs>
                <a:gs pos="87000">
                  <a:srgbClr val="6555A2"/>
                </a:gs>
                <a:gs pos="1000">
                  <a:srgbClr val="6555A2">
                    <a:alpha val="0"/>
                  </a:srgbClr>
                </a:gs>
                <a:gs pos="99000">
                  <a:srgbClr val="6555A2">
                    <a:alpha val="0"/>
                  </a:srgbClr>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sp>
        <p:nvSpPr>
          <p:cNvPr id="32" name="TextBox 4">
            <a:extLst>
              <a:ext uri="{FF2B5EF4-FFF2-40B4-BE49-F238E27FC236}">
                <a16:creationId xmlns:a16="http://schemas.microsoft.com/office/drawing/2014/main" id="{D8FE1716-C84C-4AC5-AD96-E586B1EBCC90}"/>
              </a:ext>
            </a:extLst>
          </p:cNvPr>
          <p:cNvSpPr txBox="1"/>
          <p:nvPr userDrawn="1"/>
        </p:nvSpPr>
        <p:spPr>
          <a:xfrm>
            <a:off x="4413504" y="6629773"/>
            <a:ext cx="3352800" cy="18466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00" b="0" i="0" u="none" strike="noStrike" kern="300" cap="none" spc="67" normalizeH="0" baseline="0" noProof="0" dirty="0">
                <a:ln>
                  <a:noFill/>
                </a:ln>
                <a:solidFill>
                  <a:schemeClr val="accent4"/>
                </a:solidFill>
                <a:effectLst/>
                <a:uLnTx/>
                <a:uFillTx/>
                <a:latin typeface="+mn-lt"/>
                <a:ea typeface="Calibri" charset="0"/>
                <a:cs typeface="Arial" panose="020B0604020202020204" pitchFamily="34" charset="0"/>
              </a:rPr>
              <a:t>Copyright © SAS Institute Inc. All rights reserved.</a:t>
            </a:r>
          </a:p>
        </p:txBody>
      </p:sp>
      <p:sp>
        <p:nvSpPr>
          <p:cNvPr id="2" name="Text Placeholder 1">
            <a:extLst>
              <a:ext uri="{FF2B5EF4-FFF2-40B4-BE49-F238E27FC236}">
                <a16:creationId xmlns:a16="http://schemas.microsoft.com/office/drawing/2014/main" id="{41259D83-1362-488E-8603-451957016B38}"/>
              </a:ext>
            </a:extLst>
          </p:cNvPr>
          <p:cNvSpPr>
            <a:spLocks noGrp="1"/>
          </p:cNvSpPr>
          <p:nvPr>
            <p:ph type="body" idx="1"/>
          </p:nvPr>
        </p:nvSpPr>
        <p:spPr>
          <a:xfrm>
            <a:off x="832104" y="1230921"/>
            <a:ext cx="10515600" cy="49377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153BC100-10B6-4AF6-AA3D-152F0CB97A4A}"/>
              </a:ext>
            </a:extLst>
          </p:cNvPr>
          <p:cNvSpPr>
            <a:spLocks noGrp="1"/>
          </p:cNvSpPr>
          <p:nvPr>
            <p:ph type="sldNum" sz="quarter" idx="4"/>
          </p:nvPr>
        </p:nvSpPr>
        <p:spPr>
          <a:xfrm>
            <a:off x="0" y="6595135"/>
            <a:ext cx="763829" cy="252927"/>
          </a:xfrm>
          <a:prstGeom prst="rect">
            <a:avLst/>
          </a:prstGeom>
        </p:spPr>
        <p:txBody>
          <a:bodyPr vert="horz" lIns="91440" tIns="45720" rIns="91440" bIns="45720" rtlCol="0" anchor="ctr"/>
          <a:lstStyle>
            <a:lvl1pPr algn="l">
              <a:defRPr sz="900" b="0">
                <a:solidFill>
                  <a:schemeClr val="tx1">
                    <a:tint val="75000"/>
                  </a:schemeClr>
                </a:solidFill>
              </a:defRPr>
            </a:lvl1pPr>
          </a:lstStyle>
          <a:p>
            <a:fld id="{942F104E-062B-496A-BFC5-5906E8B9BE8F}" type="slidenum">
              <a:rPr lang="en-US" smtClean="0"/>
              <a:pPr/>
              <a:t>‹#›</a:t>
            </a:fld>
            <a:endParaRPr lang="en-US"/>
          </a:p>
        </p:txBody>
      </p:sp>
      <p:grpSp>
        <p:nvGrpSpPr>
          <p:cNvPr id="20" name="Group 19">
            <a:extLst>
              <a:ext uri="{FF2B5EF4-FFF2-40B4-BE49-F238E27FC236}">
                <a16:creationId xmlns:a16="http://schemas.microsoft.com/office/drawing/2014/main" id="{A22C6608-0760-44B2-A765-8590C2087A49}"/>
              </a:ext>
            </a:extLst>
          </p:cNvPr>
          <p:cNvGrpSpPr/>
          <p:nvPr userDrawn="1"/>
        </p:nvGrpSpPr>
        <p:grpSpPr>
          <a:xfrm>
            <a:off x="11237113" y="6353579"/>
            <a:ext cx="702523" cy="294037"/>
            <a:chOff x="6145213" y="4384676"/>
            <a:chExt cx="1582738" cy="649287"/>
          </a:xfrm>
          <a:solidFill>
            <a:schemeClr val="bg1"/>
          </a:solidFill>
        </p:grpSpPr>
        <p:sp>
          <p:nvSpPr>
            <p:cNvPr id="21" name="Freeform 6">
              <a:extLst>
                <a:ext uri="{FF2B5EF4-FFF2-40B4-BE49-F238E27FC236}">
                  <a16:creationId xmlns:a16="http://schemas.microsoft.com/office/drawing/2014/main" id="{1ACE6AB2-9493-48A0-B03B-E92C2F3BCD98}"/>
                </a:ext>
              </a:extLst>
            </p:cNvPr>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7">
              <a:extLst>
                <a:ext uri="{FF2B5EF4-FFF2-40B4-BE49-F238E27FC236}">
                  <a16:creationId xmlns:a16="http://schemas.microsoft.com/office/drawing/2014/main" id="{4DF9159F-E1F8-4C4F-97A6-9F5853128FA8}"/>
                </a:ext>
              </a:extLst>
            </p:cNvPr>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8">
              <a:extLst>
                <a:ext uri="{FF2B5EF4-FFF2-40B4-BE49-F238E27FC236}">
                  <a16:creationId xmlns:a16="http://schemas.microsoft.com/office/drawing/2014/main" id="{0713678B-A6E0-4A3A-9C23-8474CD864E34}"/>
                </a:ext>
              </a:extLst>
            </p:cNvPr>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9">
              <a:extLst>
                <a:ext uri="{FF2B5EF4-FFF2-40B4-BE49-F238E27FC236}">
                  <a16:creationId xmlns:a16="http://schemas.microsoft.com/office/drawing/2014/main" id="{00D4FDDD-9982-4594-BAB3-BC27A983C6DA}"/>
                </a:ext>
              </a:extLst>
            </p:cNvPr>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10">
              <a:extLst>
                <a:ext uri="{FF2B5EF4-FFF2-40B4-BE49-F238E27FC236}">
                  <a16:creationId xmlns:a16="http://schemas.microsoft.com/office/drawing/2014/main" id="{11607E14-CD76-4B83-8174-AC020DFB9DF0}"/>
                </a:ext>
              </a:extLst>
            </p:cNvPr>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11">
              <a:extLst>
                <a:ext uri="{FF2B5EF4-FFF2-40B4-BE49-F238E27FC236}">
                  <a16:creationId xmlns:a16="http://schemas.microsoft.com/office/drawing/2014/main" id="{63E18055-1C89-479B-9BDE-9697DCA862B7}"/>
                </a:ext>
              </a:extLst>
            </p:cNvPr>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12">
              <a:extLst>
                <a:ext uri="{FF2B5EF4-FFF2-40B4-BE49-F238E27FC236}">
                  <a16:creationId xmlns:a16="http://schemas.microsoft.com/office/drawing/2014/main" id="{E4D4F82D-039A-4029-954D-1F9EA2E0C069}"/>
                </a:ext>
              </a:extLst>
            </p:cNvPr>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2491864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754" r:id="rId10"/>
    <p:sldLayoutId id="2147483755" r:id="rId11"/>
  </p:sldLayoutIdLst>
  <p:transition>
    <p:fade/>
  </p:transition>
  <p:hf sldNum="0" hdr="0" ftr="0" dt="0"/>
  <p:txStyles>
    <p:titleStyle>
      <a:lvl1pPr algn="ctr" defTabSz="243834" rtl="0" eaLnBrk="1" latinLnBrk="0" hangingPunct="1">
        <a:spcBef>
          <a:spcPct val="0"/>
        </a:spcBef>
        <a:buNone/>
        <a:defRPr lang="en-US" sz="2400" kern="1200" cap="all" spc="800" baseline="0" dirty="0">
          <a:solidFill>
            <a:schemeClr val="bg1"/>
          </a:solidFill>
          <a:latin typeface="+mn-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bg1"/>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bg1">
            <a:lumMod val="85000"/>
          </a:schemeClr>
        </a:buClr>
        <a:buSzPct val="80000"/>
        <a:buFont typeface="Arial" pitchFamily="34" charset="0"/>
        <a:buChar char="•"/>
        <a:tabLst/>
        <a:defRPr sz="2400" kern="1200" baseline="0">
          <a:solidFill>
            <a:schemeClr val="bg1">
              <a:lumMod val="8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defRPr sz="1867" kern="1200" baseline="0">
          <a:solidFill>
            <a:schemeClr val="bg1">
              <a:lumMod val="7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D33"/>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1234397" y="6353580"/>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a:t>Click to add text or click an icon to add other content types.	</a:t>
            </a:r>
          </a:p>
          <a:p>
            <a:pPr lvl="1"/>
            <a:r>
              <a:rPr lang="en-US"/>
              <a:t>Second level</a:t>
            </a:r>
          </a:p>
          <a:p>
            <a:pPr lvl="2"/>
            <a:r>
              <a:rPr lang="en-US"/>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29">
              <a:defRPr sz="1200">
                <a:solidFill>
                  <a:schemeClr val="bg1">
                    <a:lumMod val="65000"/>
                  </a:schemeClr>
                </a:solidFill>
              </a:defRPr>
            </a:lvl1pPr>
          </a:lstStyle>
          <a:p>
            <a:fld id="{4976208B-6111-490B-8CEC-FFB249DB2100}" type="slidenum">
              <a:rPr lang="en-US" smtClean="0"/>
              <a:pPr/>
              <a:t>‹#›</a:t>
            </a:fld>
            <a:endParaRPr lang="en-US"/>
          </a:p>
        </p:txBody>
      </p:sp>
      <p:sp>
        <p:nvSpPr>
          <p:cNvPr id="17" name="TextBox 4"/>
          <p:cNvSpPr txBox="1"/>
          <p:nvPr userDrawn="1"/>
        </p:nvSpPr>
        <p:spPr>
          <a:xfrm>
            <a:off x="4413504" y="6619450"/>
            <a:ext cx="3352800" cy="194990"/>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15265701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1" r:id="rId10"/>
  </p:sldLayoutIdLst>
  <p:transition>
    <p:fade/>
  </p:transition>
  <p:hf sldNum="0" hdr="0" ftr="0" dt="0"/>
  <p:txStyles>
    <p:titleStyle>
      <a:lvl1pPr algn="ctr" defTabSz="243829" rtl="0" eaLnBrk="1" latinLnBrk="0" hangingPunct="1">
        <a:spcBef>
          <a:spcPct val="0"/>
        </a:spcBef>
        <a:buNone/>
        <a:defRPr lang="en-US" sz="3733" kern="1200" cap="none" baseline="0" dirty="0">
          <a:solidFill>
            <a:schemeClr val="bg1"/>
          </a:solidFill>
          <a:latin typeface="+mj-lt"/>
          <a:ea typeface="+mj-ea"/>
          <a:cs typeface="+mj-cs"/>
        </a:defRPr>
      </a:lvl1pPr>
    </p:titleStyle>
    <p:bodyStyle>
      <a:lvl1pPr marL="243829" indent="-243829" algn="l" defTabSz="487656" rtl="0" eaLnBrk="1" latinLnBrk="0" hangingPunct="1">
        <a:lnSpc>
          <a:spcPct val="85000"/>
        </a:lnSpc>
        <a:spcBef>
          <a:spcPts val="1067"/>
        </a:spcBef>
        <a:spcAft>
          <a:spcPts val="0"/>
        </a:spcAft>
        <a:buClr>
          <a:schemeClr val="accent1">
            <a:lumMod val="40000"/>
            <a:lumOff val="60000"/>
          </a:schemeClr>
        </a:buClr>
        <a:buSzPct val="80000"/>
        <a:buFont typeface="Arial" pitchFamily="34" charset="0"/>
        <a:buChar char="•"/>
        <a:defRPr sz="2667" b="0" kern="1200" cap="none" baseline="0">
          <a:solidFill>
            <a:schemeClr val="accent1">
              <a:lumMod val="40000"/>
              <a:lumOff val="60000"/>
            </a:schemeClr>
          </a:solidFill>
          <a:latin typeface="+mn-lt"/>
          <a:ea typeface="+mn-ea"/>
          <a:cs typeface="+mn-cs"/>
        </a:defRPr>
      </a:lvl1pPr>
      <a:lvl2pPr marL="487656" indent="-243829" algn="l" defTabSz="487656" rtl="0" eaLnBrk="1" latinLnBrk="0" hangingPunct="1">
        <a:lnSpc>
          <a:spcPct val="85000"/>
        </a:lnSpc>
        <a:spcBef>
          <a:spcPts val="1067"/>
        </a:spcBef>
        <a:spcAft>
          <a:spcPts val="0"/>
        </a:spcAft>
        <a:buClr>
          <a:schemeClr val="bg1">
            <a:lumMod val="75000"/>
          </a:schemeClr>
        </a:buClr>
        <a:buSzPct val="80000"/>
        <a:buFont typeface="Arial" pitchFamily="34" charset="0"/>
        <a:buChar char="•"/>
        <a:tabLst/>
        <a:defRPr sz="2400" kern="1200" baseline="0">
          <a:solidFill>
            <a:schemeClr val="bg1">
              <a:lumMod val="75000"/>
            </a:schemeClr>
          </a:solidFill>
          <a:latin typeface="+mn-lt"/>
          <a:ea typeface="+mn-ea"/>
          <a:cs typeface="+mn-cs"/>
        </a:defRPr>
      </a:lvl2pPr>
      <a:lvl3pPr marL="731484" indent="-243829" algn="l" defTabSz="487656"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defRPr sz="1867" kern="1200" baseline="0">
          <a:solidFill>
            <a:schemeClr val="bg1">
              <a:lumMod val="75000"/>
            </a:schemeClr>
          </a:solidFill>
          <a:latin typeface="+mn-lt"/>
          <a:ea typeface="+mn-ea"/>
          <a:cs typeface="+mn-cs"/>
        </a:defRPr>
      </a:lvl3pPr>
      <a:lvl4pPr marL="975312" indent="-243829" algn="l" defTabSz="487656"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40" indent="-243829" algn="l" defTabSz="487656"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2966" indent="-243829" algn="l" defTabSz="4876557"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795" indent="-243829" algn="l" defTabSz="4876557"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22" indent="-243829" algn="l" defTabSz="121914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450" indent="-243829" algn="l" defTabSz="487656"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
        <p:nvSpPr>
          <p:cNvPr id="81" name="Freeform 80">
            <a:extLst>
              <a:ext uri="{FF2B5EF4-FFF2-40B4-BE49-F238E27FC236}">
                <a16:creationId xmlns:a16="http://schemas.microsoft.com/office/drawing/2014/main" id="{28E9C9DB-EB60-FD4A-AB5D-86A6DDF93363}"/>
              </a:ext>
            </a:extLst>
          </p:cNvPr>
          <p:cNvSpPr/>
          <p:nvPr/>
        </p:nvSpPr>
        <p:spPr>
          <a:xfrm>
            <a:off x="8956227"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3" name="Freeform 82">
            <a:extLst>
              <a:ext uri="{FF2B5EF4-FFF2-40B4-BE49-F238E27FC236}">
                <a16:creationId xmlns:a16="http://schemas.microsoft.com/office/drawing/2014/main" id="{72DA3650-6307-5742-A8B7-F65D2E045EF9}"/>
              </a:ext>
            </a:extLst>
          </p:cNvPr>
          <p:cNvSpPr/>
          <p:nvPr/>
        </p:nvSpPr>
        <p:spPr>
          <a:xfrm>
            <a:off x="928844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4" name="Freeform 83">
            <a:extLst>
              <a:ext uri="{FF2B5EF4-FFF2-40B4-BE49-F238E27FC236}">
                <a16:creationId xmlns:a16="http://schemas.microsoft.com/office/drawing/2014/main" id="{5D71E475-0C72-0A4B-9E83-D4F8682CCF9E}"/>
              </a:ext>
            </a:extLst>
          </p:cNvPr>
          <p:cNvSpPr/>
          <p:nvPr/>
        </p:nvSpPr>
        <p:spPr>
          <a:xfrm>
            <a:off x="9620658"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5" name="Freeform 84">
            <a:extLst>
              <a:ext uri="{FF2B5EF4-FFF2-40B4-BE49-F238E27FC236}">
                <a16:creationId xmlns:a16="http://schemas.microsoft.com/office/drawing/2014/main" id="{119E67ED-5612-6E4C-9FEB-97F8BF6D2FB2}"/>
              </a:ext>
            </a:extLst>
          </p:cNvPr>
          <p:cNvSpPr/>
          <p:nvPr/>
        </p:nvSpPr>
        <p:spPr>
          <a:xfrm>
            <a:off x="995287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86" name="Freeform 85">
            <a:extLst>
              <a:ext uri="{FF2B5EF4-FFF2-40B4-BE49-F238E27FC236}">
                <a16:creationId xmlns:a16="http://schemas.microsoft.com/office/drawing/2014/main" id="{7F786CC9-2F25-734F-983E-AFCA587D626B}"/>
              </a:ext>
            </a:extLst>
          </p:cNvPr>
          <p:cNvSpPr/>
          <p:nvPr/>
        </p:nvSpPr>
        <p:spPr>
          <a:xfrm>
            <a:off x="928844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7" name="Freeform 86">
            <a:extLst>
              <a:ext uri="{FF2B5EF4-FFF2-40B4-BE49-F238E27FC236}">
                <a16:creationId xmlns:a16="http://schemas.microsoft.com/office/drawing/2014/main" id="{259F8CA0-60EE-8647-AF4F-6B77D6C4B963}"/>
              </a:ext>
            </a:extLst>
          </p:cNvPr>
          <p:cNvSpPr/>
          <p:nvPr/>
        </p:nvSpPr>
        <p:spPr>
          <a:xfrm>
            <a:off x="995287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10284938" y="438673"/>
            <a:ext cx="132613" cy="132615"/>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9" name="Freeform 88">
            <a:extLst>
              <a:ext uri="{FF2B5EF4-FFF2-40B4-BE49-F238E27FC236}">
                <a16:creationId xmlns:a16="http://schemas.microsoft.com/office/drawing/2014/main" id="{D2036A5F-121A-E149-BAB9-6E06E0E39343}"/>
              </a:ext>
            </a:extLst>
          </p:cNvPr>
          <p:cNvSpPr/>
          <p:nvPr/>
        </p:nvSpPr>
        <p:spPr>
          <a:xfrm>
            <a:off x="9952873"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10284942" y="770894"/>
            <a:ext cx="132613" cy="132615"/>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1" name="Freeform 90">
            <a:extLst>
              <a:ext uri="{FF2B5EF4-FFF2-40B4-BE49-F238E27FC236}">
                <a16:creationId xmlns:a16="http://schemas.microsoft.com/office/drawing/2014/main" id="{45B174D9-5533-0241-B420-5CDE83187945}"/>
              </a:ext>
            </a:extLst>
          </p:cNvPr>
          <p:cNvSpPr/>
          <p:nvPr/>
        </p:nvSpPr>
        <p:spPr>
          <a:xfrm>
            <a:off x="1061730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2" name="Freeform 91">
            <a:extLst>
              <a:ext uri="{FF2B5EF4-FFF2-40B4-BE49-F238E27FC236}">
                <a16:creationId xmlns:a16="http://schemas.microsoft.com/office/drawing/2014/main" id="{E5E8A156-1317-3742-B05E-569311DF62A5}"/>
              </a:ext>
            </a:extLst>
          </p:cNvPr>
          <p:cNvSpPr/>
          <p:nvPr/>
        </p:nvSpPr>
        <p:spPr>
          <a:xfrm>
            <a:off x="10949518"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3" name="Freeform 92">
            <a:extLst>
              <a:ext uri="{FF2B5EF4-FFF2-40B4-BE49-F238E27FC236}">
                <a16:creationId xmlns:a16="http://schemas.microsoft.com/office/drawing/2014/main" id="{ED64574D-EFC6-364B-997D-3822C78B7DDA}"/>
              </a:ext>
            </a:extLst>
          </p:cNvPr>
          <p:cNvSpPr/>
          <p:nvPr/>
        </p:nvSpPr>
        <p:spPr>
          <a:xfrm>
            <a:off x="11613949"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4" name="Freeform 93">
            <a:extLst>
              <a:ext uri="{FF2B5EF4-FFF2-40B4-BE49-F238E27FC236}">
                <a16:creationId xmlns:a16="http://schemas.microsoft.com/office/drawing/2014/main" id="{2E32684E-45ED-F540-B6E1-CA9A46C85404}"/>
              </a:ext>
            </a:extLst>
          </p:cNvPr>
          <p:cNvSpPr/>
          <p:nvPr/>
        </p:nvSpPr>
        <p:spPr>
          <a:xfrm>
            <a:off x="1128173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5" name="Freeform 94">
            <a:extLst>
              <a:ext uri="{FF2B5EF4-FFF2-40B4-BE49-F238E27FC236}">
                <a16:creationId xmlns:a16="http://schemas.microsoft.com/office/drawing/2014/main" id="{FAF9B900-34B5-D04E-A2B0-680BCAE79708}"/>
              </a:ext>
            </a:extLst>
          </p:cNvPr>
          <p:cNvSpPr/>
          <p:nvPr/>
        </p:nvSpPr>
        <p:spPr>
          <a:xfrm>
            <a:off x="10949518"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6" name="Freeform 95">
            <a:extLst>
              <a:ext uri="{FF2B5EF4-FFF2-40B4-BE49-F238E27FC236}">
                <a16:creationId xmlns:a16="http://schemas.microsoft.com/office/drawing/2014/main" id="{69BB02AA-00B1-4D4A-AFD8-68A4BE0B04FE}"/>
              </a:ext>
            </a:extLst>
          </p:cNvPr>
          <p:cNvSpPr/>
          <p:nvPr/>
        </p:nvSpPr>
        <p:spPr>
          <a:xfrm>
            <a:off x="10949518"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97" name="Freeform 96">
            <a:extLst>
              <a:ext uri="{FF2B5EF4-FFF2-40B4-BE49-F238E27FC236}">
                <a16:creationId xmlns:a16="http://schemas.microsoft.com/office/drawing/2014/main" id="{C04F0CC8-D44B-AB45-AA17-D3AD761A08A8}"/>
              </a:ext>
            </a:extLst>
          </p:cNvPr>
          <p:cNvSpPr/>
          <p:nvPr/>
        </p:nvSpPr>
        <p:spPr>
          <a:xfrm>
            <a:off x="11281733"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8" name="Freeform 97">
            <a:extLst>
              <a:ext uri="{FF2B5EF4-FFF2-40B4-BE49-F238E27FC236}">
                <a16:creationId xmlns:a16="http://schemas.microsoft.com/office/drawing/2014/main" id="{1773D5B2-17F9-3F4D-8BBE-C2EA05C60813}"/>
              </a:ext>
            </a:extLst>
          </p:cNvPr>
          <p:cNvSpPr/>
          <p:nvPr/>
        </p:nvSpPr>
        <p:spPr>
          <a:xfrm>
            <a:off x="11613949"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9" name="Freeform 98">
            <a:extLst>
              <a:ext uri="{FF2B5EF4-FFF2-40B4-BE49-F238E27FC236}">
                <a16:creationId xmlns:a16="http://schemas.microsoft.com/office/drawing/2014/main" id="{F398E671-8204-9D4A-B924-0745B00504F1}"/>
              </a:ext>
            </a:extLst>
          </p:cNvPr>
          <p:cNvSpPr/>
          <p:nvPr/>
        </p:nvSpPr>
        <p:spPr>
          <a:xfrm>
            <a:off x="10949518" y="1103059"/>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00" name="Freeform 99">
            <a:extLst>
              <a:ext uri="{FF2B5EF4-FFF2-40B4-BE49-F238E27FC236}">
                <a16:creationId xmlns:a16="http://schemas.microsoft.com/office/drawing/2014/main" id="{DA042452-BCFC-5F46-ABEF-0923CA3AF459}"/>
              </a:ext>
            </a:extLst>
          </p:cNvPr>
          <p:cNvSpPr/>
          <p:nvPr/>
        </p:nvSpPr>
        <p:spPr>
          <a:xfrm>
            <a:off x="10949518" y="143527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01" name="Freeform 100">
            <a:extLst>
              <a:ext uri="{FF2B5EF4-FFF2-40B4-BE49-F238E27FC236}">
                <a16:creationId xmlns:a16="http://schemas.microsoft.com/office/drawing/2014/main" id="{06351593-861B-E04C-B112-38D55ED1A2EE}"/>
              </a:ext>
            </a:extLst>
          </p:cNvPr>
          <p:cNvSpPr/>
          <p:nvPr/>
        </p:nvSpPr>
        <p:spPr>
          <a:xfrm>
            <a:off x="11597542" y="1086653"/>
            <a:ext cx="165423" cy="165424"/>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02" name="Freeform 101">
            <a:extLst>
              <a:ext uri="{FF2B5EF4-FFF2-40B4-BE49-F238E27FC236}">
                <a16:creationId xmlns:a16="http://schemas.microsoft.com/office/drawing/2014/main" id="{D3399C5D-791D-8C43-8239-04E408AB56AA}"/>
              </a:ext>
            </a:extLst>
          </p:cNvPr>
          <p:cNvSpPr/>
          <p:nvPr/>
        </p:nvSpPr>
        <p:spPr>
          <a:xfrm>
            <a:off x="10617303" y="1103059"/>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07" name="Freeform 106">
            <a:extLst>
              <a:ext uri="{FF2B5EF4-FFF2-40B4-BE49-F238E27FC236}">
                <a16:creationId xmlns:a16="http://schemas.microsoft.com/office/drawing/2014/main" id="{99F779EA-6472-FF42-885F-A0B8DB934CC7}"/>
              </a:ext>
            </a:extLst>
          </p:cNvPr>
          <p:cNvSpPr/>
          <p:nvPr/>
        </p:nvSpPr>
        <p:spPr>
          <a:xfrm>
            <a:off x="10267999" y="89319"/>
            <a:ext cx="166791" cy="166792"/>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24" name="Freeform 123">
            <a:extLst>
              <a:ext uri="{FF2B5EF4-FFF2-40B4-BE49-F238E27FC236}">
                <a16:creationId xmlns:a16="http://schemas.microsoft.com/office/drawing/2014/main" id="{FC8CCAED-F8CD-AE4A-86B3-CF9C9523B962}"/>
              </a:ext>
            </a:extLst>
          </p:cNvPr>
          <p:cNvSpPr/>
          <p:nvPr/>
        </p:nvSpPr>
        <p:spPr>
          <a:xfrm>
            <a:off x="11912669"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29" name="Freeform 128">
            <a:extLst>
              <a:ext uri="{FF2B5EF4-FFF2-40B4-BE49-F238E27FC236}">
                <a16:creationId xmlns:a16="http://schemas.microsoft.com/office/drawing/2014/main" id="{C7E879DF-EE44-AA45-AE05-DD5B4FA49205}"/>
              </a:ext>
            </a:extLst>
          </p:cNvPr>
          <p:cNvSpPr/>
          <p:nvPr/>
        </p:nvSpPr>
        <p:spPr>
          <a:xfrm>
            <a:off x="11912669"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78" name="Freeform 177">
            <a:extLst>
              <a:ext uri="{FF2B5EF4-FFF2-40B4-BE49-F238E27FC236}">
                <a16:creationId xmlns:a16="http://schemas.microsoft.com/office/drawing/2014/main" id="{285D0C28-DCE9-1946-93BF-94EBD76B7959}"/>
              </a:ext>
            </a:extLst>
          </p:cNvPr>
          <p:cNvSpPr/>
          <p:nvPr/>
        </p:nvSpPr>
        <p:spPr>
          <a:xfrm>
            <a:off x="2459013" y="6533050"/>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80" name="Freeform 179">
            <a:extLst>
              <a:ext uri="{FF2B5EF4-FFF2-40B4-BE49-F238E27FC236}">
                <a16:creationId xmlns:a16="http://schemas.microsoft.com/office/drawing/2014/main" id="{293133EB-DE7C-8D41-8FFA-DD26B577D8C1}"/>
              </a:ext>
            </a:extLst>
          </p:cNvPr>
          <p:cNvSpPr/>
          <p:nvPr/>
        </p:nvSpPr>
        <p:spPr>
          <a:xfrm>
            <a:off x="2126797"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1" name="Freeform 180">
            <a:extLst>
              <a:ext uri="{FF2B5EF4-FFF2-40B4-BE49-F238E27FC236}">
                <a16:creationId xmlns:a16="http://schemas.microsoft.com/office/drawing/2014/main" id="{34550379-B92D-8241-B540-0627AA0A921B}"/>
              </a:ext>
            </a:extLst>
          </p:cNvPr>
          <p:cNvSpPr/>
          <p:nvPr/>
        </p:nvSpPr>
        <p:spPr>
          <a:xfrm>
            <a:off x="1794582"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2" name="Freeform 181">
            <a:extLst>
              <a:ext uri="{FF2B5EF4-FFF2-40B4-BE49-F238E27FC236}">
                <a16:creationId xmlns:a16="http://schemas.microsoft.com/office/drawing/2014/main" id="{C33ECA2F-821B-5F44-80D3-EA291967F056}"/>
              </a:ext>
            </a:extLst>
          </p:cNvPr>
          <p:cNvSpPr/>
          <p:nvPr/>
        </p:nvSpPr>
        <p:spPr>
          <a:xfrm>
            <a:off x="1462367"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3" name="Freeform 182">
            <a:extLst>
              <a:ext uri="{FF2B5EF4-FFF2-40B4-BE49-F238E27FC236}">
                <a16:creationId xmlns:a16="http://schemas.microsoft.com/office/drawing/2014/main" id="{DF4643A6-1BE6-854C-9B0E-F821AD1BA95B}"/>
              </a:ext>
            </a:extLst>
          </p:cNvPr>
          <p:cNvSpPr/>
          <p:nvPr/>
        </p:nvSpPr>
        <p:spPr>
          <a:xfrm>
            <a:off x="1462367"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4" name="Freeform 183">
            <a:extLst>
              <a:ext uri="{FF2B5EF4-FFF2-40B4-BE49-F238E27FC236}">
                <a16:creationId xmlns:a16="http://schemas.microsoft.com/office/drawing/2014/main" id="{6EE82805-A90B-A042-95FE-EDAEC75607FC}"/>
              </a:ext>
            </a:extLst>
          </p:cNvPr>
          <p:cNvSpPr/>
          <p:nvPr/>
        </p:nvSpPr>
        <p:spPr>
          <a:xfrm>
            <a:off x="1130153"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5" name="Freeform 184">
            <a:extLst>
              <a:ext uri="{FF2B5EF4-FFF2-40B4-BE49-F238E27FC236}">
                <a16:creationId xmlns:a16="http://schemas.microsoft.com/office/drawing/2014/main" id="{E0F43706-4963-5541-8BA1-5360C57199BD}"/>
              </a:ext>
            </a:extLst>
          </p:cNvPr>
          <p:cNvSpPr/>
          <p:nvPr/>
        </p:nvSpPr>
        <p:spPr>
          <a:xfrm>
            <a:off x="1462367"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86" name="Freeform 185">
            <a:extLst>
              <a:ext uri="{FF2B5EF4-FFF2-40B4-BE49-F238E27FC236}">
                <a16:creationId xmlns:a16="http://schemas.microsoft.com/office/drawing/2014/main" id="{9CF17A4F-24D1-414E-85A4-79CAB802EDFE}"/>
              </a:ext>
            </a:extLst>
          </p:cNvPr>
          <p:cNvSpPr/>
          <p:nvPr/>
        </p:nvSpPr>
        <p:spPr>
          <a:xfrm>
            <a:off x="1130153"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7" name="Freeform 186">
            <a:extLst>
              <a:ext uri="{FF2B5EF4-FFF2-40B4-BE49-F238E27FC236}">
                <a16:creationId xmlns:a16="http://schemas.microsoft.com/office/drawing/2014/main" id="{F8D99D0D-2A3B-754A-909E-B11A8D9C982E}"/>
              </a:ext>
            </a:extLst>
          </p:cNvPr>
          <p:cNvSpPr/>
          <p:nvPr/>
        </p:nvSpPr>
        <p:spPr>
          <a:xfrm>
            <a:off x="797937" y="6533050"/>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8" name="Freeform 187">
            <a:extLst>
              <a:ext uri="{FF2B5EF4-FFF2-40B4-BE49-F238E27FC236}">
                <a16:creationId xmlns:a16="http://schemas.microsoft.com/office/drawing/2014/main" id="{7A063DF6-3D26-8746-96A9-A68F23AC46EB}"/>
              </a:ext>
            </a:extLst>
          </p:cNvPr>
          <p:cNvSpPr/>
          <p:nvPr/>
        </p:nvSpPr>
        <p:spPr>
          <a:xfrm>
            <a:off x="465722"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0" name="Freeform 189">
            <a:extLst>
              <a:ext uri="{FF2B5EF4-FFF2-40B4-BE49-F238E27FC236}">
                <a16:creationId xmlns:a16="http://schemas.microsoft.com/office/drawing/2014/main" id="{BFBD2FDE-BC73-8A4B-9055-8144DB5167A6}"/>
              </a:ext>
            </a:extLst>
          </p:cNvPr>
          <p:cNvSpPr/>
          <p:nvPr/>
        </p:nvSpPr>
        <p:spPr>
          <a:xfrm>
            <a:off x="133507"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91" name="Freeform 190">
            <a:extLst>
              <a:ext uri="{FF2B5EF4-FFF2-40B4-BE49-F238E27FC236}">
                <a16:creationId xmlns:a16="http://schemas.microsoft.com/office/drawing/2014/main" id="{F21114F7-8C53-0C46-8032-4A441EFEC029}"/>
              </a:ext>
            </a:extLst>
          </p:cNvPr>
          <p:cNvSpPr/>
          <p:nvPr/>
        </p:nvSpPr>
        <p:spPr>
          <a:xfrm>
            <a:off x="465722"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2" name="Freeform 191">
            <a:extLst>
              <a:ext uri="{FF2B5EF4-FFF2-40B4-BE49-F238E27FC236}">
                <a16:creationId xmlns:a16="http://schemas.microsoft.com/office/drawing/2014/main" id="{802624AF-2E76-4848-B378-0F6CA56E5D64}"/>
              </a:ext>
            </a:extLst>
          </p:cNvPr>
          <p:cNvSpPr/>
          <p:nvPr/>
        </p:nvSpPr>
        <p:spPr>
          <a:xfrm>
            <a:off x="465722"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3" name="Freeform 192">
            <a:extLst>
              <a:ext uri="{FF2B5EF4-FFF2-40B4-BE49-F238E27FC236}">
                <a16:creationId xmlns:a16="http://schemas.microsoft.com/office/drawing/2014/main" id="{8D92ACBB-C8A4-F041-8849-AA788332613E}"/>
              </a:ext>
            </a:extLst>
          </p:cNvPr>
          <p:cNvSpPr/>
          <p:nvPr/>
        </p:nvSpPr>
        <p:spPr>
          <a:xfrm>
            <a:off x="133507"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5" name="Freeform 194">
            <a:extLst>
              <a:ext uri="{FF2B5EF4-FFF2-40B4-BE49-F238E27FC236}">
                <a16:creationId xmlns:a16="http://schemas.microsoft.com/office/drawing/2014/main" id="{48879B34-D83A-D449-BC84-AF089636A307}"/>
              </a:ext>
            </a:extLst>
          </p:cNvPr>
          <p:cNvSpPr/>
          <p:nvPr/>
        </p:nvSpPr>
        <p:spPr>
          <a:xfrm>
            <a:off x="465722" y="553639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96" name="Freeform 195">
            <a:extLst>
              <a:ext uri="{FF2B5EF4-FFF2-40B4-BE49-F238E27FC236}">
                <a16:creationId xmlns:a16="http://schemas.microsoft.com/office/drawing/2014/main" id="{6C9D0334-9555-DC43-96F0-34E1A057E2AC}"/>
              </a:ext>
            </a:extLst>
          </p:cNvPr>
          <p:cNvSpPr/>
          <p:nvPr/>
        </p:nvSpPr>
        <p:spPr>
          <a:xfrm>
            <a:off x="465722" y="520418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8" name="Freeform 197">
            <a:extLst>
              <a:ext uri="{FF2B5EF4-FFF2-40B4-BE49-F238E27FC236}">
                <a16:creationId xmlns:a16="http://schemas.microsoft.com/office/drawing/2014/main" id="{885549F4-767E-C847-874B-3624FA050C9A}"/>
              </a:ext>
            </a:extLst>
          </p:cNvPr>
          <p:cNvSpPr/>
          <p:nvPr/>
        </p:nvSpPr>
        <p:spPr>
          <a:xfrm>
            <a:off x="797937" y="5536398"/>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203" name="Freeform 202">
            <a:extLst>
              <a:ext uri="{FF2B5EF4-FFF2-40B4-BE49-F238E27FC236}">
                <a16:creationId xmlns:a16="http://schemas.microsoft.com/office/drawing/2014/main" id="{E078AB53-08B6-5D4B-949A-B8FE2F42C2EB}"/>
              </a:ext>
            </a:extLst>
          </p:cNvPr>
          <p:cNvSpPr/>
          <p:nvPr/>
        </p:nvSpPr>
        <p:spPr>
          <a:xfrm>
            <a:off x="1113063" y="6515960"/>
            <a:ext cx="166791" cy="166792"/>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838200" y="365125"/>
            <a:ext cx="10515600" cy="609600"/>
          </a:xfrm>
          <a:prstGeom prst="rect">
            <a:avLst/>
          </a:prstGeom>
        </p:spPr>
        <p:txBody>
          <a:bodyPr vert="horz" lIns="91440" tIns="45720" rIns="91440" bIns="45720" rtlCol="0" anchor="ctr">
            <a:normAutofit/>
          </a:bodyPr>
          <a:lstStyle/>
          <a:p>
            <a:r>
              <a:rPr lang="en-US"/>
              <a:t>Click to edit Master title style</a:t>
            </a:r>
          </a:p>
        </p:txBody>
      </p:sp>
      <p:sp>
        <p:nvSpPr>
          <p:cNvPr id="48" name="TextBox 3">
            <a:extLst>
              <a:ext uri="{FF2B5EF4-FFF2-40B4-BE49-F238E27FC236}">
                <a16:creationId xmlns:a16="http://schemas.microsoft.com/office/drawing/2014/main" id="{23087AA8-278B-6A45-B3EF-FE081B5E9423}"/>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5"/>
    </p:custDataLst>
    <p:extLst>
      <p:ext uri="{BB962C8B-B14F-4D97-AF65-F5344CB8AC3E}">
        <p14:creationId xmlns:p14="http://schemas.microsoft.com/office/powerpoint/2010/main" val="96258956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lnSpc>
          <a:spcPct val="90000"/>
        </a:lnSpc>
        <a:spcBef>
          <a:spcPct val="0"/>
        </a:spcBef>
        <a:buNone/>
        <a:defRPr sz="3733" b="1" kern="1200">
          <a:solidFill>
            <a:schemeClr val="bg1"/>
          </a:solidFill>
          <a:latin typeface="+mn-lt"/>
          <a:ea typeface="+mj-ea"/>
          <a:cs typeface="+mj-cs"/>
        </a:defRPr>
      </a:lvl1pPr>
    </p:titleStyle>
    <p:bodyStyle>
      <a:lvl1pPr marL="243834" indent="-243834" algn="l" defTabSz="914377" rtl="0" eaLnBrk="1" latinLnBrk="0" hangingPunct="1">
        <a:lnSpc>
          <a:spcPct val="85000"/>
        </a:lnSpc>
        <a:spcBef>
          <a:spcPts val="1067"/>
        </a:spcBef>
        <a:buFont typeface="Arial" panose="020B0604020202020204" pitchFamily="34" charset="0"/>
        <a:buChar char="•"/>
        <a:defRPr sz="2800" kern="1200">
          <a:solidFill>
            <a:schemeClr val="bg1"/>
          </a:solidFill>
          <a:latin typeface="+mj-lt"/>
          <a:ea typeface="+mn-ea"/>
          <a:cs typeface="+mn-cs"/>
        </a:defRPr>
      </a:lvl1pPr>
      <a:lvl2pPr marL="487668" indent="-243834" algn="l" defTabSz="914377" rtl="0" eaLnBrk="1" latinLnBrk="0" hangingPunct="1">
        <a:lnSpc>
          <a:spcPct val="85000"/>
        </a:lnSpc>
        <a:spcBef>
          <a:spcPts val="1067"/>
        </a:spcBef>
        <a:buFont typeface="Calibri Light" panose="020F0302020204030204" pitchFamily="34" charset="0"/>
        <a:buChar char="–"/>
        <a:defRPr sz="2400" kern="1200">
          <a:solidFill>
            <a:schemeClr val="bg1"/>
          </a:solidFill>
          <a:latin typeface="+mj-lt"/>
          <a:ea typeface="+mn-ea"/>
          <a:cs typeface="+mn-cs"/>
        </a:defRPr>
      </a:lvl2pPr>
      <a:lvl3pPr marL="731502" indent="-243834" algn="l" defTabSz="914377" rtl="0" eaLnBrk="1" latinLnBrk="0" hangingPunct="1">
        <a:lnSpc>
          <a:spcPct val="85000"/>
        </a:lnSpc>
        <a:spcBef>
          <a:spcPts val="1067"/>
        </a:spcBef>
        <a:buFont typeface="Arial" panose="020B0604020202020204" pitchFamily="34" charset="0"/>
        <a:buChar char="•"/>
        <a:defRPr sz="2000" kern="1200">
          <a:solidFill>
            <a:schemeClr val="bg1"/>
          </a:solidFill>
          <a:latin typeface="+mj-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1D33"/>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1234396" y="6353579"/>
            <a:ext cx="702523" cy="294037"/>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a:t>Click to add text or click an icon to add other content types.	</a:t>
            </a:r>
          </a:p>
          <a:p>
            <a:pPr lvl="1"/>
            <a:r>
              <a:rPr lang="en-US"/>
              <a:t>Second level</a:t>
            </a:r>
          </a:p>
          <a:p>
            <a:pPr lvl="2"/>
            <a:r>
              <a:rPr lang="en-US"/>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6733318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215857" y="6329009"/>
            <a:ext cx="745039" cy="338655"/>
          </a:xfrm>
          <a:prstGeom prst="rect">
            <a:avLst/>
          </a:prstGeom>
        </p:spPr>
      </p:pic>
      <p:sp>
        <p:nvSpPr>
          <p:cNvPr id="81" name="Freeform 80">
            <a:extLst>
              <a:ext uri="{FF2B5EF4-FFF2-40B4-BE49-F238E27FC236}">
                <a16:creationId xmlns:a16="http://schemas.microsoft.com/office/drawing/2014/main" id="{28E9C9DB-EB60-FD4A-AB5D-86A6DDF93363}"/>
              </a:ext>
            </a:extLst>
          </p:cNvPr>
          <p:cNvSpPr/>
          <p:nvPr/>
        </p:nvSpPr>
        <p:spPr>
          <a:xfrm>
            <a:off x="8956227"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3" name="Freeform 82">
            <a:extLst>
              <a:ext uri="{FF2B5EF4-FFF2-40B4-BE49-F238E27FC236}">
                <a16:creationId xmlns:a16="http://schemas.microsoft.com/office/drawing/2014/main" id="{72DA3650-6307-5742-A8B7-F65D2E045EF9}"/>
              </a:ext>
            </a:extLst>
          </p:cNvPr>
          <p:cNvSpPr/>
          <p:nvPr/>
        </p:nvSpPr>
        <p:spPr>
          <a:xfrm>
            <a:off x="928844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4" name="Freeform 83">
            <a:extLst>
              <a:ext uri="{FF2B5EF4-FFF2-40B4-BE49-F238E27FC236}">
                <a16:creationId xmlns:a16="http://schemas.microsoft.com/office/drawing/2014/main" id="{5D71E475-0C72-0A4B-9E83-D4F8682CCF9E}"/>
              </a:ext>
            </a:extLst>
          </p:cNvPr>
          <p:cNvSpPr/>
          <p:nvPr/>
        </p:nvSpPr>
        <p:spPr>
          <a:xfrm>
            <a:off x="9620658"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5" name="Freeform 84">
            <a:extLst>
              <a:ext uri="{FF2B5EF4-FFF2-40B4-BE49-F238E27FC236}">
                <a16:creationId xmlns:a16="http://schemas.microsoft.com/office/drawing/2014/main" id="{119E67ED-5612-6E4C-9FEB-97F8BF6D2FB2}"/>
              </a:ext>
            </a:extLst>
          </p:cNvPr>
          <p:cNvSpPr/>
          <p:nvPr/>
        </p:nvSpPr>
        <p:spPr>
          <a:xfrm>
            <a:off x="995287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86" name="Freeform 85">
            <a:extLst>
              <a:ext uri="{FF2B5EF4-FFF2-40B4-BE49-F238E27FC236}">
                <a16:creationId xmlns:a16="http://schemas.microsoft.com/office/drawing/2014/main" id="{7F786CC9-2F25-734F-983E-AFCA587D626B}"/>
              </a:ext>
            </a:extLst>
          </p:cNvPr>
          <p:cNvSpPr/>
          <p:nvPr/>
        </p:nvSpPr>
        <p:spPr>
          <a:xfrm>
            <a:off x="928844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7" name="Freeform 86">
            <a:extLst>
              <a:ext uri="{FF2B5EF4-FFF2-40B4-BE49-F238E27FC236}">
                <a16:creationId xmlns:a16="http://schemas.microsoft.com/office/drawing/2014/main" id="{259F8CA0-60EE-8647-AF4F-6B77D6C4B963}"/>
              </a:ext>
            </a:extLst>
          </p:cNvPr>
          <p:cNvSpPr/>
          <p:nvPr/>
        </p:nvSpPr>
        <p:spPr>
          <a:xfrm>
            <a:off x="995287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10284938" y="438673"/>
            <a:ext cx="132613" cy="132615"/>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89" name="Freeform 88">
            <a:extLst>
              <a:ext uri="{FF2B5EF4-FFF2-40B4-BE49-F238E27FC236}">
                <a16:creationId xmlns:a16="http://schemas.microsoft.com/office/drawing/2014/main" id="{D2036A5F-121A-E149-BAB9-6E06E0E39343}"/>
              </a:ext>
            </a:extLst>
          </p:cNvPr>
          <p:cNvSpPr/>
          <p:nvPr/>
        </p:nvSpPr>
        <p:spPr>
          <a:xfrm>
            <a:off x="9952873"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10284942" y="770894"/>
            <a:ext cx="132613" cy="132615"/>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1" name="Freeform 90">
            <a:extLst>
              <a:ext uri="{FF2B5EF4-FFF2-40B4-BE49-F238E27FC236}">
                <a16:creationId xmlns:a16="http://schemas.microsoft.com/office/drawing/2014/main" id="{45B174D9-5533-0241-B420-5CDE83187945}"/>
              </a:ext>
            </a:extLst>
          </p:cNvPr>
          <p:cNvSpPr/>
          <p:nvPr/>
        </p:nvSpPr>
        <p:spPr>
          <a:xfrm>
            <a:off x="10617303"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2" name="Freeform 91">
            <a:extLst>
              <a:ext uri="{FF2B5EF4-FFF2-40B4-BE49-F238E27FC236}">
                <a16:creationId xmlns:a16="http://schemas.microsoft.com/office/drawing/2014/main" id="{E5E8A156-1317-3742-B05E-569311DF62A5}"/>
              </a:ext>
            </a:extLst>
          </p:cNvPr>
          <p:cNvSpPr/>
          <p:nvPr/>
        </p:nvSpPr>
        <p:spPr>
          <a:xfrm>
            <a:off x="10949518"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3" name="Freeform 92">
            <a:extLst>
              <a:ext uri="{FF2B5EF4-FFF2-40B4-BE49-F238E27FC236}">
                <a16:creationId xmlns:a16="http://schemas.microsoft.com/office/drawing/2014/main" id="{ED64574D-EFC6-364B-997D-3822C78B7DDA}"/>
              </a:ext>
            </a:extLst>
          </p:cNvPr>
          <p:cNvSpPr/>
          <p:nvPr/>
        </p:nvSpPr>
        <p:spPr>
          <a:xfrm>
            <a:off x="11613949"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4" name="Freeform 93">
            <a:extLst>
              <a:ext uri="{FF2B5EF4-FFF2-40B4-BE49-F238E27FC236}">
                <a16:creationId xmlns:a16="http://schemas.microsoft.com/office/drawing/2014/main" id="{2E32684E-45ED-F540-B6E1-CA9A46C85404}"/>
              </a:ext>
            </a:extLst>
          </p:cNvPr>
          <p:cNvSpPr/>
          <p:nvPr/>
        </p:nvSpPr>
        <p:spPr>
          <a:xfrm>
            <a:off x="11281733"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5" name="Freeform 94">
            <a:extLst>
              <a:ext uri="{FF2B5EF4-FFF2-40B4-BE49-F238E27FC236}">
                <a16:creationId xmlns:a16="http://schemas.microsoft.com/office/drawing/2014/main" id="{FAF9B900-34B5-D04E-A2B0-680BCAE79708}"/>
              </a:ext>
            </a:extLst>
          </p:cNvPr>
          <p:cNvSpPr/>
          <p:nvPr/>
        </p:nvSpPr>
        <p:spPr>
          <a:xfrm>
            <a:off x="10949518"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6" name="Freeform 95">
            <a:extLst>
              <a:ext uri="{FF2B5EF4-FFF2-40B4-BE49-F238E27FC236}">
                <a16:creationId xmlns:a16="http://schemas.microsoft.com/office/drawing/2014/main" id="{69BB02AA-00B1-4D4A-AFD8-68A4BE0B04FE}"/>
              </a:ext>
            </a:extLst>
          </p:cNvPr>
          <p:cNvSpPr/>
          <p:nvPr/>
        </p:nvSpPr>
        <p:spPr>
          <a:xfrm>
            <a:off x="10949518"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97" name="Freeform 96">
            <a:extLst>
              <a:ext uri="{FF2B5EF4-FFF2-40B4-BE49-F238E27FC236}">
                <a16:creationId xmlns:a16="http://schemas.microsoft.com/office/drawing/2014/main" id="{C04F0CC8-D44B-AB45-AA17-D3AD761A08A8}"/>
              </a:ext>
            </a:extLst>
          </p:cNvPr>
          <p:cNvSpPr/>
          <p:nvPr/>
        </p:nvSpPr>
        <p:spPr>
          <a:xfrm>
            <a:off x="11281733"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8" name="Freeform 97">
            <a:extLst>
              <a:ext uri="{FF2B5EF4-FFF2-40B4-BE49-F238E27FC236}">
                <a16:creationId xmlns:a16="http://schemas.microsoft.com/office/drawing/2014/main" id="{1773D5B2-17F9-3F4D-8BBE-C2EA05C60813}"/>
              </a:ext>
            </a:extLst>
          </p:cNvPr>
          <p:cNvSpPr/>
          <p:nvPr/>
        </p:nvSpPr>
        <p:spPr>
          <a:xfrm>
            <a:off x="11613949" y="770843"/>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99" name="Freeform 98">
            <a:extLst>
              <a:ext uri="{FF2B5EF4-FFF2-40B4-BE49-F238E27FC236}">
                <a16:creationId xmlns:a16="http://schemas.microsoft.com/office/drawing/2014/main" id="{F398E671-8204-9D4A-B924-0745B00504F1}"/>
              </a:ext>
            </a:extLst>
          </p:cNvPr>
          <p:cNvSpPr/>
          <p:nvPr/>
        </p:nvSpPr>
        <p:spPr>
          <a:xfrm>
            <a:off x="10949518" y="1103059"/>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00" name="Freeform 99">
            <a:extLst>
              <a:ext uri="{FF2B5EF4-FFF2-40B4-BE49-F238E27FC236}">
                <a16:creationId xmlns:a16="http://schemas.microsoft.com/office/drawing/2014/main" id="{DA042452-BCFC-5F46-ABEF-0923CA3AF459}"/>
              </a:ext>
            </a:extLst>
          </p:cNvPr>
          <p:cNvSpPr/>
          <p:nvPr/>
        </p:nvSpPr>
        <p:spPr>
          <a:xfrm>
            <a:off x="10949518" y="143527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01" name="Freeform 100">
            <a:extLst>
              <a:ext uri="{FF2B5EF4-FFF2-40B4-BE49-F238E27FC236}">
                <a16:creationId xmlns:a16="http://schemas.microsoft.com/office/drawing/2014/main" id="{06351593-861B-E04C-B112-38D55ED1A2EE}"/>
              </a:ext>
            </a:extLst>
          </p:cNvPr>
          <p:cNvSpPr/>
          <p:nvPr/>
        </p:nvSpPr>
        <p:spPr>
          <a:xfrm>
            <a:off x="11597542" y="1086653"/>
            <a:ext cx="165423" cy="165424"/>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02" name="Freeform 101">
            <a:extLst>
              <a:ext uri="{FF2B5EF4-FFF2-40B4-BE49-F238E27FC236}">
                <a16:creationId xmlns:a16="http://schemas.microsoft.com/office/drawing/2014/main" id="{D3399C5D-791D-8C43-8239-04E408AB56AA}"/>
              </a:ext>
            </a:extLst>
          </p:cNvPr>
          <p:cNvSpPr/>
          <p:nvPr/>
        </p:nvSpPr>
        <p:spPr>
          <a:xfrm>
            <a:off x="10617303" y="1103059"/>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07" name="Freeform 106">
            <a:extLst>
              <a:ext uri="{FF2B5EF4-FFF2-40B4-BE49-F238E27FC236}">
                <a16:creationId xmlns:a16="http://schemas.microsoft.com/office/drawing/2014/main" id="{99F779EA-6472-FF42-885F-A0B8DB934CC7}"/>
              </a:ext>
            </a:extLst>
          </p:cNvPr>
          <p:cNvSpPr/>
          <p:nvPr/>
        </p:nvSpPr>
        <p:spPr>
          <a:xfrm>
            <a:off x="10267999" y="89319"/>
            <a:ext cx="166791" cy="166792"/>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24" name="Freeform 123">
            <a:extLst>
              <a:ext uri="{FF2B5EF4-FFF2-40B4-BE49-F238E27FC236}">
                <a16:creationId xmlns:a16="http://schemas.microsoft.com/office/drawing/2014/main" id="{FC8CCAED-F8CD-AE4A-86B3-CF9C9523B962}"/>
              </a:ext>
            </a:extLst>
          </p:cNvPr>
          <p:cNvSpPr/>
          <p:nvPr/>
        </p:nvSpPr>
        <p:spPr>
          <a:xfrm>
            <a:off x="11912669" y="438626"/>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29" name="Freeform 128">
            <a:extLst>
              <a:ext uri="{FF2B5EF4-FFF2-40B4-BE49-F238E27FC236}">
                <a16:creationId xmlns:a16="http://schemas.microsoft.com/office/drawing/2014/main" id="{C7E879DF-EE44-AA45-AE05-DD5B4FA49205}"/>
              </a:ext>
            </a:extLst>
          </p:cNvPr>
          <p:cNvSpPr/>
          <p:nvPr/>
        </p:nvSpPr>
        <p:spPr>
          <a:xfrm>
            <a:off x="11912669" y="10640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78" name="Freeform 177">
            <a:extLst>
              <a:ext uri="{FF2B5EF4-FFF2-40B4-BE49-F238E27FC236}">
                <a16:creationId xmlns:a16="http://schemas.microsoft.com/office/drawing/2014/main" id="{285D0C28-DCE9-1946-93BF-94EBD76B7959}"/>
              </a:ext>
            </a:extLst>
          </p:cNvPr>
          <p:cNvSpPr/>
          <p:nvPr/>
        </p:nvSpPr>
        <p:spPr>
          <a:xfrm>
            <a:off x="2459013" y="6533050"/>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80" name="Freeform 179">
            <a:extLst>
              <a:ext uri="{FF2B5EF4-FFF2-40B4-BE49-F238E27FC236}">
                <a16:creationId xmlns:a16="http://schemas.microsoft.com/office/drawing/2014/main" id="{293133EB-DE7C-8D41-8FFA-DD26B577D8C1}"/>
              </a:ext>
            </a:extLst>
          </p:cNvPr>
          <p:cNvSpPr/>
          <p:nvPr/>
        </p:nvSpPr>
        <p:spPr>
          <a:xfrm>
            <a:off x="2126797"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1" name="Freeform 180">
            <a:extLst>
              <a:ext uri="{FF2B5EF4-FFF2-40B4-BE49-F238E27FC236}">
                <a16:creationId xmlns:a16="http://schemas.microsoft.com/office/drawing/2014/main" id="{34550379-B92D-8241-B540-0627AA0A921B}"/>
              </a:ext>
            </a:extLst>
          </p:cNvPr>
          <p:cNvSpPr/>
          <p:nvPr/>
        </p:nvSpPr>
        <p:spPr>
          <a:xfrm>
            <a:off x="1794582"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2" name="Freeform 181">
            <a:extLst>
              <a:ext uri="{FF2B5EF4-FFF2-40B4-BE49-F238E27FC236}">
                <a16:creationId xmlns:a16="http://schemas.microsoft.com/office/drawing/2014/main" id="{C33ECA2F-821B-5F44-80D3-EA291967F056}"/>
              </a:ext>
            </a:extLst>
          </p:cNvPr>
          <p:cNvSpPr/>
          <p:nvPr/>
        </p:nvSpPr>
        <p:spPr>
          <a:xfrm>
            <a:off x="1462367"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3" name="Freeform 182">
            <a:extLst>
              <a:ext uri="{FF2B5EF4-FFF2-40B4-BE49-F238E27FC236}">
                <a16:creationId xmlns:a16="http://schemas.microsoft.com/office/drawing/2014/main" id="{DF4643A6-1BE6-854C-9B0E-F821AD1BA95B}"/>
              </a:ext>
            </a:extLst>
          </p:cNvPr>
          <p:cNvSpPr/>
          <p:nvPr/>
        </p:nvSpPr>
        <p:spPr>
          <a:xfrm>
            <a:off x="1462367"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4" name="Freeform 183">
            <a:extLst>
              <a:ext uri="{FF2B5EF4-FFF2-40B4-BE49-F238E27FC236}">
                <a16:creationId xmlns:a16="http://schemas.microsoft.com/office/drawing/2014/main" id="{6EE82805-A90B-A042-95FE-EDAEC75607FC}"/>
              </a:ext>
            </a:extLst>
          </p:cNvPr>
          <p:cNvSpPr/>
          <p:nvPr/>
        </p:nvSpPr>
        <p:spPr>
          <a:xfrm>
            <a:off x="1130153"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5" name="Freeform 184">
            <a:extLst>
              <a:ext uri="{FF2B5EF4-FFF2-40B4-BE49-F238E27FC236}">
                <a16:creationId xmlns:a16="http://schemas.microsoft.com/office/drawing/2014/main" id="{E0F43706-4963-5541-8BA1-5360C57199BD}"/>
              </a:ext>
            </a:extLst>
          </p:cNvPr>
          <p:cNvSpPr/>
          <p:nvPr/>
        </p:nvSpPr>
        <p:spPr>
          <a:xfrm>
            <a:off x="1462367"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86" name="Freeform 185">
            <a:extLst>
              <a:ext uri="{FF2B5EF4-FFF2-40B4-BE49-F238E27FC236}">
                <a16:creationId xmlns:a16="http://schemas.microsoft.com/office/drawing/2014/main" id="{9CF17A4F-24D1-414E-85A4-79CAB802EDFE}"/>
              </a:ext>
            </a:extLst>
          </p:cNvPr>
          <p:cNvSpPr/>
          <p:nvPr/>
        </p:nvSpPr>
        <p:spPr>
          <a:xfrm>
            <a:off x="1130153"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7" name="Freeform 186">
            <a:extLst>
              <a:ext uri="{FF2B5EF4-FFF2-40B4-BE49-F238E27FC236}">
                <a16:creationId xmlns:a16="http://schemas.microsoft.com/office/drawing/2014/main" id="{F8D99D0D-2A3B-754A-909E-B11A8D9C982E}"/>
              </a:ext>
            </a:extLst>
          </p:cNvPr>
          <p:cNvSpPr/>
          <p:nvPr/>
        </p:nvSpPr>
        <p:spPr>
          <a:xfrm>
            <a:off x="797937" y="6533050"/>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88" name="Freeform 187">
            <a:extLst>
              <a:ext uri="{FF2B5EF4-FFF2-40B4-BE49-F238E27FC236}">
                <a16:creationId xmlns:a16="http://schemas.microsoft.com/office/drawing/2014/main" id="{7A063DF6-3D26-8746-96A9-A68F23AC46EB}"/>
              </a:ext>
            </a:extLst>
          </p:cNvPr>
          <p:cNvSpPr/>
          <p:nvPr/>
        </p:nvSpPr>
        <p:spPr>
          <a:xfrm>
            <a:off x="465722" y="6533050"/>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0" name="Freeform 189">
            <a:extLst>
              <a:ext uri="{FF2B5EF4-FFF2-40B4-BE49-F238E27FC236}">
                <a16:creationId xmlns:a16="http://schemas.microsoft.com/office/drawing/2014/main" id="{BFBD2FDE-BC73-8A4B-9055-8144DB5167A6}"/>
              </a:ext>
            </a:extLst>
          </p:cNvPr>
          <p:cNvSpPr/>
          <p:nvPr/>
        </p:nvSpPr>
        <p:spPr>
          <a:xfrm>
            <a:off x="133507"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91" name="Freeform 190">
            <a:extLst>
              <a:ext uri="{FF2B5EF4-FFF2-40B4-BE49-F238E27FC236}">
                <a16:creationId xmlns:a16="http://schemas.microsoft.com/office/drawing/2014/main" id="{F21114F7-8C53-0C46-8032-4A441EFEC029}"/>
              </a:ext>
            </a:extLst>
          </p:cNvPr>
          <p:cNvSpPr/>
          <p:nvPr/>
        </p:nvSpPr>
        <p:spPr>
          <a:xfrm>
            <a:off x="465722" y="620083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2" name="Freeform 191">
            <a:extLst>
              <a:ext uri="{FF2B5EF4-FFF2-40B4-BE49-F238E27FC236}">
                <a16:creationId xmlns:a16="http://schemas.microsoft.com/office/drawing/2014/main" id="{802624AF-2E76-4848-B378-0F6CA56E5D64}"/>
              </a:ext>
            </a:extLst>
          </p:cNvPr>
          <p:cNvSpPr/>
          <p:nvPr/>
        </p:nvSpPr>
        <p:spPr>
          <a:xfrm>
            <a:off x="465722"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3" name="Freeform 192">
            <a:extLst>
              <a:ext uri="{FF2B5EF4-FFF2-40B4-BE49-F238E27FC236}">
                <a16:creationId xmlns:a16="http://schemas.microsoft.com/office/drawing/2014/main" id="{8D92ACBB-C8A4-F041-8849-AA788332613E}"/>
              </a:ext>
            </a:extLst>
          </p:cNvPr>
          <p:cNvSpPr/>
          <p:nvPr/>
        </p:nvSpPr>
        <p:spPr>
          <a:xfrm>
            <a:off x="133507" y="5868615"/>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5" name="Freeform 194">
            <a:extLst>
              <a:ext uri="{FF2B5EF4-FFF2-40B4-BE49-F238E27FC236}">
                <a16:creationId xmlns:a16="http://schemas.microsoft.com/office/drawing/2014/main" id="{48879B34-D83A-D449-BC84-AF089636A307}"/>
              </a:ext>
            </a:extLst>
          </p:cNvPr>
          <p:cNvSpPr/>
          <p:nvPr/>
        </p:nvSpPr>
        <p:spPr>
          <a:xfrm>
            <a:off x="465722" y="5536398"/>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196" name="Freeform 195">
            <a:extLst>
              <a:ext uri="{FF2B5EF4-FFF2-40B4-BE49-F238E27FC236}">
                <a16:creationId xmlns:a16="http://schemas.microsoft.com/office/drawing/2014/main" id="{6C9D0334-9555-DC43-96F0-34E1A057E2AC}"/>
              </a:ext>
            </a:extLst>
          </p:cNvPr>
          <p:cNvSpPr/>
          <p:nvPr/>
        </p:nvSpPr>
        <p:spPr>
          <a:xfrm>
            <a:off x="465722" y="5204182"/>
            <a:ext cx="132612" cy="132613"/>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198" name="Freeform 197">
            <a:extLst>
              <a:ext uri="{FF2B5EF4-FFF2-40B4-BE49-F238E27FC236}">
                <a16:creationId xmlns:a16="http://schemas.microsoft.com/office/drawing/2014/main" id="{885549F4-767E-C847-874B-3624FA050C9A}"/>
              </a:ext>
            </a:extLst>
          </p:cNvPr>
          <p:cNvSpPr/>
          <p:nvPr/>
        </p:nvSpPr>
        <p:spPr>
          <a:xfrm>
            <a:off x="797937" y="5536398"/>
            <a:ext cx="132612" cy="132613"/>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sz="2400"/>
          </a:p>
        </p:txBody>
      </p:sp>
      <p:sp>
        <p:nvSpPr>
          <p:cNvPr id="203" name="Freeform 202">
            <a:extLst>
              <a:ext uri="{FF2B5EF4-FFF2-40B4-BE49-F238E27FC236}">
                <a16:creationId xmlns:a16="http://schemas.microsoft.com/office/drawing/2014/main" id="{E078AB53-08B6-5D4B-949A-B8FE2F42C2EB}"/>
              </a:ext>
            </a:extLst>
          </p:cNvPr>
          <p:cNvSpPr/>
          <p:nvPr/>
        </p:nvSpPr>
        <p:spPr>
          <a:xfrm>
            <a:off x="1113063" y="6515960"/>
            <a:ext cx="166791" cy="166792"/>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sz="240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838200" y="365125"/>
            <a:ext cx="10515600" cy="609600"/>
          </a:xfrm>
          <a:prstGeom prst="rect">
            <a:avLst/>
          </a:prstGeom>
        </p:spPr>
        <p:txBody>
          <a:bodyPr vert="horz" lIns="91440" tIns="45720" rIns="91440" bIns="45720" rtlCol="0" anchor="ctr">
            <a:normAutofit/>
          </a:bodyPr>
          <a:lstStyle/>
          <a:p>
            <a:r>
              <a:rPr lang="en-US"/>
              <a:t>Click to edit Master title style</a:t>
            </a:r>
          </a:p>
        </p:txBody>
      </p:sp>
      <p:sp>
        <p:nvSpPr>
          <p:cNvPr id="48" name="TextBox 3">
            <a:extLst>
              <a:ext uri="{FF2B5EF4-FFF2-40B4-BE49-F238E27FC236}">
                <a16:creationId xmlns:a16="http://schemas.microsoft.com/office/drawing/2014/main" id="{23087AA8-278B-6A45-B3EF-FE081B5E9423}"/>
              </a:ext>
            </a:extLst>
          </p:cNvPr>
          <p:cNvSpPr txBox="1">
            <a:spLocks noChangeAspect="1"/>
          </p:cNvSpPr>
          <p:nvPr userDrawn="1"/>
        </p:nvSpPr>
        <p:spPr>
          <a:xfrm>
            <a:off x="4413504" y="6516793"/>
            <a:ext cx="3352800" cy="297646"/>
          </a:xfrm>
          <a:prstGeom prst="rect">
            <a:avLst/>
          </a:prstGeom>
          <a:noFill/>
        </p:spPr>
        <p:txBody>
          <a:bodyPr wrap="square" anchor="b" anchorCtr="0">
            <a:spAutoFit/>
          </a:bodyPr>
          <a:lstStyle/>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Company Confidential – For Internal Use Only</a:t>
            </a:r>
          </a:p>
          <a:p>
            <a:pPr marL="0" marR="0" lvl="0" indent="0" algn="ctr" defTabSz="365742"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Tree>
    <p:custDataLst>
      <p:tags r:id="rId15"/>
    </p:custDataLst>
    <p:extLst>
      <p:ext uri="{BB962C8B-B14F-4D97-AF65-F5344CB8AC3E}">
        <p14:creationId xmlns:p14="http://schemas.microsoft.com/office/powerpoint/2010/main" val="370243874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lnSpc>
          <a:spcPct val="90000"/>
        </a:lnSpc>
        <a:spcBef>
          <a:spcPct val="0"/>
        </a:spcBef>
        <a:buNone/>
        <a:defRPr sz="3733" b="1" kern="1200">
          <a:solidFill>
            <a:schemeClr val="bg1"/>
          </a:solidFill>
          <a:latin typeface="+mn-lt"/>
          <a:ea typeface="+mj-ea"/>
          <a:cs typeface="+mj-cs"/>
        </a:defRPr>
      </a:lvl1pPr>
    </p:titleStyle>
    <p:bodyStyle>
      <a:lvl1pPr marL="243834" indent="-243834" algn="l" defTabSz="914377" rtl="0" eaLnBrk="1" latinLnBrk="0" hangingPunct="1">
        <a:lnSpc>
          <a:spcPct val="85000"/>
        </a:lnSpc>
        <a:spcBef>
          <a:spcPts val="1067"/>
        </a:spcBef>
        <a:buFont typeface="Arial" panose="020B0604020202020204" pitchFamily="34" charset="0"/>
        <a:buChar char="•"/>
        <a:defRPr sz="2800" kern="1200">
          <a:solidFill>
            <a:schemeClr val="bg1"/>
          </a:solidFill>
          <a:latin typeface="+mj-lt"/>
          <a:ea typeface="+mn-ea"/>
          <a:cs typeface="+mn-cs"/>
        </a:defRPr>
      </a:lvl1pPr>
      <a:lvl2pPr marL="487668" indent="-243834" algn="l" defTabSz="914377" rtl="0" eaLnBrk="1" latinLnBrk="0" hangingPunct="1">
        <a:lnSpc>
          <a:spcPct val="85000"/>
        </a:lnSpc>
        <a:spcBef>
          <a:spcPts val="1067"/>
        </a:spcBef>
        <a:buFont typeface="Calibri Light" panose="020F0302020204030204" pitchFamily="34" charset="0"/>
        <a:buChar char="–"/>
        <a:defRPr sz="2400" kern="1200">
          <a:solidFill>
            <a:schemeClr val="bg1"/>
          </a:solidFill>
          <a:latin typeface="+mj-lt"/>
          <a:ea typeface="+mn-ea"/>
          <a:cs typeface="+mn-cs"/>
        </a:defRPr>
      </a:lvl2pPr>
      <a:lvl3pPr marL="731502" indent="-243834" algn="l" defTabSz="914377" rtl="0" eaLnBrk="1" latinLnBrk="0" hangingPunct="1">
        <a:lnSpc>
          <a:spcPct val="85000"/>
        </a:lnSpc>
        <a:spcBef>
          <a:spcPts val="1067"/>
        </a:spcBef>
        <a:buFont typeface="Arial" panose="020B0604020202020204" pitchFamily="34" charset="0"/>
        <a:buChar char="•"/>
        <a:defRPr sz="2000" kern="1200">
          <a:solidFill>
            <a:schemeClr val="bg1"/>
          </a:solidFill>
          <a:latin typeface="+mj-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5152" y="256032"/>
            <a:ext cx="10521696" cy="609600"/>
          </a:xfrm>
          <a:prstGeom prst="rect">
            <a:avLst/>
          </a:prstGeom>
        </p:spPr>
        <p:txBody>
          <a:bodyPr vert="horz" wrap="square" lIns="91440" tIns="45720" rIns="91440" bIns="45720" rtlCol="0" anchor="ctr" anchorCtr="0">
            <a:noAutofit/>
          </a:bodyPr>
          <a:lstStyle/>
          <a:p>
            <a:pPr lvl="0"/>
            <a:r>
              <a:rPr lang="en-US"/>
              <a:t>Click to edit Master title style</a:t>
            </a:r>
          </a:p>
        </p:txBody>
      </p:sp>
      <p:sp>
        <p:nvSpPr>
          <p:cNvPr id="3" name="Text Placeholder 2"/>
          <p:cNvSpPr>
            <a:spLocks noGrp="1"/>
          </p:cNvSpPr>
          <p:nvPr>
            <p:ph type="body" idx="1"/>
          </p:nvPr>
        </p:nvSpPr>
        <p:spPr>
          <a:xfrm>
            <a:off x="835152" y="1353312"/>
            <a:ext cx="10521696" cy="4852416"/>
          </a:xfrm>
          <a:prstGeom prst="rect">
            <a:avLst/>
          </a:prstGeom>
        </p:spPr>
        <p:txBody>
          <a:bodyPr vert="horz" lIns="91440" tIns="45720" rIns="91440" bIns="45720" rtlCol="0" anchor="t" anchorCtr="0">
            <a:normAutofit/>
          </a:bodyPr>
          <a:lstStyle/>
          <a:p>
            <a:pPr lvl="0"/>
            <a:r>
              <a:rPr lang="en-US"/>
              <a:t>Click to add text or click an icon to add other content types.	</a:t>
            </a:r>
          </a:p>
          <a:p>
            <a:pPr lvl="1"/>
            <a:r>
              <a:rPr lang="en-US"/>
              <a:t>Second level</a:t>
            </a:r>
          </a:p>
          <a:p>
            <a:pPr lvl="2"/>
            <a:r>
              <a:rPr lang="en-US"/>
              <a:t>Third level</a:t>
            </a:r>
          </a:p>
        </p:txBody>
      </p:sp>
      <p:sp>
        <p:nvSpPr>
          <p:cNvPr id="4" name="Slide Number Placeholder 3"/>
          <p:cNvSpPr>
            <a:spLocks noGrp="1"/>
          </p:cNvSpPr>
          <p:nvPr>
            <p:ph type="sldNum" sz="quarter" idx="4"/>
          </p:nvPr>
        </p:nvSpPr>
        <p:spPr>
          <a:xfrm>
            <a:off x="5486400" y="6370617"/>
            <a:ext cx="1219200" cy="276999"/>
          </a:xfrm>
          <a:prstGeom prst="rect">
            <a:avLst/>
          </a:prstGeom>
        </p:spPr>
        <p:txBody>
          <a:bodyPr vert="horz" lIns="91440" tIns="45720" rIns="91440" bIns="45720" rtlCol="0" anchor="b">
            <a:spAutoFit/>
          </a:bodyPr>
          <a:lstStyle>
            <a:lvl1pPr algn="ctr" defTabSz="243834">
              <a:defRPr sz="1200">
                <a:solidFill>
                  <a:schemeClr val="bg1">
                    <a:lumMod val="65000"/>
                  </a:schemeClr>
                </a:solidFill>
              </a:defRPr>
            </a:lvl1pPr>
          </a:lstStyle>
          <a:p>
            <a:fld id="{4976208B-6111-490B-8CEC-FFB249DB2100}" type="slidenum">
              <a:rPr lang="en-US" smtClean="0"/>
              <a:pPr/>
              <a:t>‹#›</a:t>
            </a:fld>
            <a:endParaRPr lang="en-US"/>
          </a:p>
        </p:txBody>
      </p:sp>
      <p:sp>
        <p:nvSpPr>
          <p:cNvPr id="8" name="TextBox 4"/>
          <p:cNvSpPr txBox="1"/>
          <p:nvPr/>
        </p:nvSpPr>
        <p:spPr>
          <a:xfrm>
            <a:off x="4413504" y="6619449"/>
            <a:ext cx="3352800" cy="194990"/>
          </a:xfrm>
          <a:prstGeom prst="rect">
            <a:avLst/>
          </a:prstGeom>
          <a:noFill/>
        </p:spPr>
        <p:txBody>
          <a:bodyPr wrap="square" anchor="b" anchorCtr="0">
            <a:spAutoFit/>
          </a:bodyPr>
          <a:lstStyle/>
          <a:p>
            <a:pPr marL="0" marR="0" lvl="0" indent="0" algn="ctr" defTabSz="365751"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5"/>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215622" y="6332183"/>
            <a:ext cx="745039" cy="338655"/>
          </a:xfrm>
          <a:prstGeom prst="rect">
            <a:avLst/>
          </a:prstGeom>
        </p:spPr>
      </p:pic>
    </p:spTree>
    <p:extLst>
      <p:ext uri="{BB962C8B-B14F-4D97-AF65-F5344CB8AC3E}">
        <p14:creationId xmlns:p14="http://schemas.microsoft.com/office/powerpoint/2010/main" val="91262223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Lst>
  <p:transition>
    <p:fade/>
  </p:transition>
  <p:hf sldNum="0" hdr="0" ftr="0" dt="0"/>
  <p:txStyles>
    <p:titleStyle>
      <a:lvl1pPr algn="ctr" defTabSz="243834" rtl="0" eaLnBrk="1" latinLnBrk="0" hangingPunct="1">
        <a:spcBef>
          <a:spcPct val="0"/>
        </a:spcBef>
        <a:buNone/>
        <a:defRPr lang="en-US" sz="3733" kern="1200" cap="none" baseline="0" dirty="0">
          <a:solidFill>
            <a:schemeClr val="tx2"/>
          </a:solidFill>
          <a:latin typeface="+mj-lt"/>
          <a:ea typeface="+mj-ea"/>
          <a:cs typeface="+mj-cs"/>
        </a:defRPr>
      </a:lvl1pPr>
    </p:titleStyle>
    <p:body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tx2"/>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tx1">
            <a:lumMod val="65000"/>
            <a:lumOff val="35000"/>
          </a:schemeClr>
        </a:buClr>
        <a:buSzPct val="100000"/>
        <a:buFont typeface="Calibri" panose="020F0502020204030204" pitchFamily="34" charset="0"/>
        <a:buChar char="-"/>
        <a:defRPr sz="1867" kern="1200" baseline="0">
          <a:solidFill>
            <a:schemeClr val="tx1">
              <a:lumMod val="65000"/>
              <a:lumOff val="3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sassoftware?q=ci36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zip.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o.documentation.sas.com/doc/en/cintcdc/production.a/cintag/extapi-config-agentdef.htm" TargetMode="External"/><Relationship Id="rId4" Type="http://schemas.openxmlformats.org/officeDocument/2006/relationships/hyperlink" Target="https://communities.sas.com/t5/SAS-Communities-Library/SAS-Viya-3-5-SAS-Studio-and-SAS-Compute-Server-non-functional/ta-p/616617"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E19-56E3-4EE6-BB71-385F18B6E1E5}"/>
              </a:ext>
            </a:extLst>
          </p:cNvPr>
          <p:cNvSpPr>
            <a:spLocks noGrp="1"/>
          </p:cNvSpPr>
          <p:nvPr>
            <p:ph type="title"/>
          </p:nvPr>
        </p:nvSpPr>
        <p:spPr>
          <a:xfrm>
            <a:off x="731478" y="1904999"/>
            <a:ext cx="10122789" cy="1261884"/>
          </a:xfrm>
        </p:spPr>
        <p:txBody>
          <a:bodyPr/>
          <a:lstStyle/>
          <a:p>
            <a:r>
              <a:rPr lang="en-US" sz="3800" dirty="0"/>
              <a:t>SAS </a:t>
            </a:r>
            <a:br>
              <a:rPr lang="en-US" sz="3800" dirty="0"/>
            </a:br>
            <a:r>
              <a:rPr lang="en-US" sz="3800" dirty="0"/>
              <a:t>Customer Intelligence 360</a:t>
            </a:r>
          </a:p>
        </p:txBody>
      </p:sp>
      <p:sp>
        <p:nvSpPr>
          <p:cNvPr id="3" name="Text Placeholder 2">
            <a:extLst>
              <a:ext uri="{FF2B5EF4-FFF2-40B4-BE49-F238E27FC236}">
                <a16:creationId xmlns:a16="http://schemas.microsoft.com/office/drawing/2014/main" id="{D41AB5D8-7AB6-41B0-9F60-64692E76F952}"/>
              </a:ext>
            </a:extLst>
          </p:cNvPr>
          <p:cNvSpPr>
            <a:spLocks noGrp="1"/>
          </p:cNvSpPr>
          <p:nvPr>
            <p:ph type="body" sz="quarter" idx="13"/>
          </p:nvPr>
        </p:nvSpPr>
        <p:spPr>
          <a:xfrm>
            <a:off x="731478" y="4065056"/>
            <a:ext cx="9022122" cy="880626"/>
          </a:xfrm>
        </p:spPr>
        <p:txBody>
          <a:bodyPr/>
          <a:lstStyle/>
          <a:p>
            <a:r>
              <a:rPr lang="en-US" sz="3000" b="1" dirty="0">
                <a:latin typeface="+mj-lt"/>
              </a:rPr>
              <a:t>SAS Macro Tools for CI360 API invocation and getting analytic value from ci360 data</a:t>
            </a:r>
          </a:p>
        </p:txBody>
      </p:sp>
      <p:pic>
        <p:nvPicPr>
          <p:cNvPr id="6" name="Picture 5" descr="A picture containing drawing&#10;&#10;Description automatically generated">
            <a:extLst>
              <a:ext uri="{FF2B5EF4-FFF2-40B4-BE49-F238E27FC236}">
                <a16:creationId xmlns:a16="http://schemas.microsoft.com/office/drawing/2014/main" id="{2E3B2A73-9657-449D-8B41-4E0CE9A38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282" y="0"/>
            <a:ext cx="1480293" cy="888176"/>
          </a:xfrm>
          <a:prstGeom prst="rect">
            <a:avLst/>
          </a:prstGeom>
        </p:spPr>
      </p:pic>
    </p:spTree>
    <p:extLst>
      <p:ext uri="{BB962C8B-B14F-4D97-AF65-F5344CB8AC3E}">
        <p14:creationId xmlns:p14="http://schemas.microsoft.com/office/powerpoint/2010/main" val="330814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472-F002-41C8-A3F3-5992B388A9E1}"/>
              </a:ext>
            </a:extLst>
          </p:cNvPr>
          <p:cNvSpPr>
            <a:spLocks noGrp="1"/>
          </p:cNvSpPr>
          <p:nvPr>
            <p:ph type="title"/>
          </p:nvPr>
        </p:nvSpPr>
        <p:spPr/>
        <p:txBody>
          <a:bodyPr/>
          <a:lstStyle/>
          <a:p>
            <a:r>
              <a:rPr lang="en-US" dirty="0"/>
              <a:t>Expose macros to SAS sessions</a:t>
            </a:r>
          </a:p>
        </p:txBody>
      </p:sp>
      <p:sp>
        <p:nvSpPr>
          <p:cNvPr id="3" name="Content Placeholder 2">
            <a:extLst>
              <a:ext uri="{FF2B5EF4-FFF2-40B4-BE49-F238E27FC236}">
                <a16:creationId xmlns:a16="http://schemas.microsoft.com/office/drawing/2014/main" id="{6C9EE209-9F19-49EA-A39D-FC706C3C7819}"/>
              </a:ext>
            </a:extLst>
          </p:cNvPr>
          <p:cNvSpPr>
            <a:spLocks noGrp="1"/>
          </p:cNvSpPr>
          <p:nvPr>
            <p:ph sz="quarter" idx="11"/>
          </p:nvPr>
        </p:nvSpPr>
        <p:spPr>
          <a:xfrm>
            <a:off x="835151" y="1230923"/>
            <a:ext cx="9879231" cy="4937760"/>
          </a:xfrm>
        </p:spPr>
        <p:txBody>
          <a:bodyPr/>
          <a:lstStyle/>
          <a:p>
            <a:r>
              <a:rPr lang="en-US" dirty="0"/>
              <a:t>The simplest way to expose the macros to your SAS session, is to submit the following statements EVERYTIME you start a new SAS session (updated with your local path):</a:t>
            </a:r>
          </a:p>
          <a:p>
            <a:pPr lvl="1"/>
            <a:r>
              <a:rPr lang="en-US" dirty="0"/>
              <a:t>filename </a:t>
            </a:r>
            <a:r>
              <a:rPr lang="en-US" dirty="0" err="1"/>
              <a:t>FuncMcro</a:t>
            </a:r>
            <a:r>
              <a:rPr lang="en-US" dirty="0"/>
              <a:t> "&lt;my local path where saved files&gt;/</a:t>
            </a:r>
            <a:r>
              <a:rPr lang="en-US" dirty="0" err="1"/>
              <a:t>funcmacr</a:t>
            </a:r>
            <a:r>
              <a:rPr lang="en-US" dirty="0"/>
              <a:t>" ;</a:t>
            </a:r>
          </a:p>
          <a:p>
            <a:pPr lvl="1"/>
            <a:r>
              <a:rPr lang="en-US" dirty="0"/>
              <a:t>filename </a:t>
            </a:r>
            <a:r>
              <a:rPr lang="en-US" dirty="0" err="1"/>
              <a:t>ProcMcro</a:t>
            </a:r>
            <a:r>
              <a:rPr lang="en-US" dirty="0"/>
              <a:t> "&lt;my local path where saved files&gt;/</a:t>
            </a:r>
            <a:r>
              <a:rPr lang="en-US" dirty="0" err="1"/>
              <a:t>procmacr</a:t>
            </a:r>
            <a:r>
              <a:rPr lang="en-US" dirty="0"/>
              <a:t>" ;</a:t>
            </a:r>
          </a:p>
          <a:p>
            <a:pPr lvl="1"/>
            <a:r>
              <a:rPr lang="en-US" dirty="0"/>
              <a:t>options </a:t>
            </a:r>
            <a:r>
              <a:rPr lang="en-US" dirty="0" err="1"/>
              <a:t>mautosource</a:t>
            </a:r>
            <a:r>
              <a:rPr lang="en-US" dirty="0"/>
              <a:t> insert = (</a:t>
            </a:r>
            <a:r>
              <a:rPr lang="en-US" dirty="0" err="1"/>
              <a:t>sasautos</a:t>
            </a:r>
            <a:r>
              <a:rPr lang="en-US" dirty="0"/>
              <a:t> = ( </a:t>
            </a:r>
            <a:r>
              <a:rPr lang="en-US" dirty="0" err="1"/>
              <a:t>FuncMcro</a:t>
            </a:r>
            <a:r>
              <a:rPr lang="en-US" dirty="0"/>
              <a:t> </a:t>
            </a:r>
            <a:r>
              <a:rPr lang="en-US" dirty="0" err="1"/>
              <a:t>ProcMcro</a:t>
            </a:r>
            <a:r>
              <a:rPr lang="en-US" dirty="0"/>
              <a:t> )) ;</a:t>
            </a:r>
          </a:p>
          <a:p>
            <a:r>
              <a:rPr lang="en-US" dirty="0"/>
              <a:t>In order to validate that this worked, submit the following statement in your SAS session and check the SAS log:</a:t>
            </a:r>
          </a:p>
          <a:p>
            <a:pPr lvl="1"/>
            <a:r>
              <a:rPr lang="en-US" dirty="0"/>
              <a:t>%put %words(how many words are there?) ;</a:t>
            </a:r>
          </a:p>
          <a:p>
            <a:pPr lvl="1"/>
            <a:r>
              <a:rPr lang="en-US" dirty="0"/>
              <a:t>You should see the value 5 printed in the SAS log. If you get an error about the macro words not found then, something went wrong with the code – likely an incorrect path in one or more of the filename statements above</a:t>
            </a:r>
          </a:p>
        </p:txBody>
      </p:sp>
    </p:spTree>
    <p:extLst>
      <p:ext uri="{BB962C8B-B14F-4D97-AF65-F5344CB8AC3E}">
        <p14:creationId xmlns:p14="http://schemas.microsoft.com/office/powerpoint/2010/main" val="34856954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472-F002-41C8-A3F3-5992B388A9E1}"/>
              </a:ext>
            </a:extLst>
          </p:cNvPr>
          <p:cNvSpPr>
            <a:spLocks noGrp="1"/>
          </p:cNvSpPr>
          <p:nvPr>
            <p:ph type="title"/>
          </p:nvPr>
        </p:nvSpPr>
        <p:spPr/>
        <p:txBody>
          <a:bodyPr/>
          <a:lstStyle/>
          <a:p>
            <a:r>
              <a:rPr lang="en-US" dirty="0"/>
              <a:t>One time only: Configure autoexec in VIYA SAS studio</a:t>
            </a:r>
          </a:p>
        </p:txBody>
      </p:sp>
      <p:sp>
        <p:nvSpPr>
          <p:cNvPr id="3" name="Content Placeholder 2">
            <a:extLst>
              <a:ext uri="{FF2B5EF4-FFF2-40B4-BE49-F238E27FC236}">
                <a16:creationId xmlns:a16="http://schemas.microsoft.com/office/drawing/2014/main" id="{6C9EE209-9F19-49EA-A39D-FC706C3C7819}"/>
              </a:ext>
            </a:extLst>
          </p:cNvPr>
          <p:cNvSpPr>
            <a:spLocks noGrp="1"/>
          </p:cNvSpPr>
          <p:nvPr>
            <p:ph sz="quarter" idx="11"/>
          </p:nvPr>
        </p:nvSpPr>
        <p:spPr>
          <a:xfrm>
            <a:off x="596348" y="1043610"/>
            <a:ext cx="6261652" cy="5522022"/>
          </a:xfrm>
        </p:spPr>
        <p:txBody>
          <a:bodyPr>
            <a:normAutofit fontScale="92500" lnSpcReduction="10000"/>
          </a:bodyPr>
          <a:lstStyle/>
          <a:p>
            <a:r>
              <a:rPr lang="en-US" dirty="0"/>
              <a:t>Instead of submitting the statements on previous slide every time, you could leverage the SAS AUTOEXEC feature to run code every time a SAS session is started</a:t>
            </a:r>
          </a:p>
          <a:p>
            <a:r>
              <a:rPr lang="en-US" dirty="0"/>
              <a:t>Under Options | autoexec file in SAS Studio</a:t>
            </a:r>
          </a:p>
          <a:p>
            <a:r>
              <a:rPr lang="en-US" dirty="0"/>
              <a:t>Copy code in speaker notes below and change the value of CC_DIR for your environment</a:t>
            </a:r>
          </a:p>
          <a:p>
            <a:r>
              <a:rPr lang="en-US" dirty="0"/>
              <a:t>In order to validate that this worked, submit the following statement in your SAS session and check the SAS log:</a:t>
            </a:r>
          </a:p>
          <a:p>
            <a:pPr lvl="1"/>
            <a:r>
              <a:rPr lang="en-US" dirty="0"/>
              <a:t>%put %words(how many words are there?) ;</a:t>
            </a:r>
          </a:p>
          <a:p>
            <a:pPr lvl="1"/>
            <a:r>
              <a:rPr lang="en-US" dirty="0"/>
              <a:t>You should see the value 5 printed in the SAS log. If you get an error about the macro words not found then, something went wrong with the code – likely an incorrect path in one or more of the filename statements above</a:t>
            </a:r>
          </a:p>
        </p:txBody>
      </p:sp>
      <p:pic>
        <p:nvPicPr>
          <p:cNvPr id="5" name="Picture 4">
            <a:extLst>
              <a:ext uri="{FF2B5EF4-FFF2-40B4-BE49-F238E27FC236}">
                <a16:creationId xmlns:a16="http://schemas.microsoft.com/office/drawing/2014/main" id="{1E87D6E1-7BD5-4A42-B003-21E7651E8B3A}"/>
              </a:ext>
            </a:extLst>
          </p:cNvPr>
          <p:cNvPicPr>
            <a:picLocks noChangeAspect="1"/>
          </p:cNvPicPr>
          <p:nvPr/>
        </p:nvPicPr>
        <p:blipFill>
          <a:blip r:embed="rId3"/>
          <a:stretch>
            <a:fillRect/>
          </a:stretch>
        </p:blipFill>
        <p:spPr>
          <a:xfrm>
            <a:off x="7096805" y="1695726"/>
            <a:ext cx="4700944" cy="3466547"/>
          </a:xfrm>
          <a:prstGeom prst="rect">
            <a:avLst/>
          </a:prstGeom>
        </p:spPr>
      </p:pic>
    </p:spTree>
    <p:extLst>
      <p:ext uri="{BB962C8B-B14F-4D97-AF65-F5344CB8AC3E}">
        <p14:creationId xmlns:p14="http://schemas.microsoft.com/office/powerpoint/2010/main" val="28660773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472-F002-41C8-A3F3-5992B388A9E1}"/>
              </a:ext>
            </a:extLst>
          </p:cNvPr>
          <p:cNvSpPr>
            <a:spLocks noGrp="1"/>
          </p:cNvSpPr>
          <p:nvPr>
            <p:ph type="title"/>
          </p:nvPr>
        </p:nvSpPr>
        <p:spPr>
          <a:xfrm>
            <a:off x="835152" y="292368"/>
            <a:ext cx="10942718" cy="609600"/>
          </a:xfrm>
        </p:spPr>
        <p:txBody>
          <a:bodyPr/>
          <a:lstStyle/>
          <a:p>
            <a:r>
              <a:rPr lang="en-US" dirty="0"/>
              <a:t>One time only: Configure autoexec in SAS 9.4</a:t>
            </a:r>
          </a:p>
        </p:txBody>
      </p:sp>
      <p:sp>
        <p:nvSpPr>
          <p:cNvPr id="3" name="Content Placeholder 2">
            <a:extLst>
              <a:ext uri="{FF2B5EF4-FFF2-40B4-BE49-F238E27FC236}">
                <a16:creationId xmlns:a16="http://schemas.microsoft.com/office/drawing/2014/main" id="{6C9EE209-9F19-49EA-A39D-FC706C3C7819}"/>
              </a:ext>
            </a:extLst>
          </p:cNvPr>
          <p:cNvSpPr>
            <a:spLocks noGrp="1"/>
          </p:cNvSpPr>
          <p:nvPr>
            <p:ph sz="quarter" idx="11"/>
          </p:nvPr>
        </p:nvSpPr>
        <p:spPr>
          <a:xfrm>
            <a:off x="596348" y="1043610"/>
            <a:ext cx="6261652" cy="5522022"/>
          </a:xfrm>
        </p:spPr>
        <p:txBody>
          <a:bodyPr>
            <a:normAutofit/>
          </a:bodyPr>
          <a:lstStyle/>
          <a:p>
            <a:r>
              <a:rPr lang="en-US" dirty="0"/>
              <a:t>With SAS 9.4 there are a variety of ways to set up the AUTOEXEC functionality.  Please refer to the SAS user manual for more details.</a:t>
            </a:r>
          </a:p>
          <a:p>
            <a:r>
              <a:rPr lang="en-US" dirty="0"/>
              <a:t>In order to validate that this worked, submit the following statement in your SAS session and check the SAS log:</a:t>
            </a:r>
          </a:p>
          <a:p>
            <a:pPr lvl="1"/>
            <a:r>
              <a:rPr lang="en-US" dirty="0"/>
              <a:t>%put %words(how many words are there?) ;</a:t>
            </a:r>
          </a:p>
          <a:p>
            <a:pPr lvl="1"/>
            <a:r>
              <a:rPr lang="en-US" dirty="0"/>
              <a:t>You should see the value 5 printed in the SAS log. If you get an error about the macro words not found then, something went wrong with the code – likely an incorrect path in one or more of the filename statements above</a:t>
            </a:r>
          </a:p>
        </p:txBody>
      </p:sp>
      <p:pic>
        <p:nvPicPr>
          <p:cNvPr id="1028" name="Picture 4">
            <a:extLst>
              <a:ext uri="{FF2B5EF4-FFF2-40B4-BE49-F238E27FC236}">
                <a16:creationId xmlns:a16="http://schemas.microsoft.com/office/drawing/2014/main" id="{04807DEC-DF2B-4226-896F-812A63F4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013" y="1421597"/>
            <a:ext cx="4739309" cy="171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419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2DF0-72CD-4103-BDB4-A43AAB7B75B7}"/>
              </a:ext>
            </a:extLst>
          </p:cNvPr>
          <p:cNvSpPr>
            <a:spLocks noGrp="1"/>
          </p:cNvSpPr>
          <p:nvPr>
            <p:ph type="title"/>
          </p:nvPr>
        </p:nvSpPr>
        <p:spPr/>
        <p:txBody>
          <a:bodyPr/>
          <a:lstStyle/>
          <a:p>
            <a:r>
              <a:rPr lang="en-US" dirty="0"/>
              <a:t>How the macros are organized</a:t>
            </a:r>
          </a:p>
        </p:txBody>
      </p:sp>
      <p:sp>
        <p:nvSpPr>
          <p:cNvPr id="3" name="Content Placeholder 2">
            <a:extLst>
              <a:ext uri="{FF2B5EF4-FFF2-40B4-BE49-F238E27FC236}">
                <a16:creationId xmlns:a16="http://schemas.microsoft.com/office/drawing/2014/main" id="{D4AA7863-15DB-4E0F-9C99-402CC282F906}"/>
              </a:ext>
            </a:extLst>
          </p:cNvPr>
          <p:cNvSpPr>
            <a:spLocks noGrp="1"/>
          </p:cNvSpPr>
          <p:nvPr>
            <p:ph sz="quarter" idx="11"/>
          </p:nvPr>
        </p:nvSpPr>
        <p:spPr/>
        <p:txBody>
          <a:bodyPr/>
          <a:lstStyle/>
          <a:p>
            <a:r>
              <a:rPr lang="en-US" dirty="0"/>
              <a:t>The macros in the </a:t>
            </a:r>
            <a:r>
              <a:rPr lang="en-US" b="1" u="sng" dirty="0" err="1"/>
              <a:t>funcmacr</a:t>
            </a:r>
            <a:r>
              <a:rPr lang="en-US" b="1" u="sng" dirty="0"/>
              <a:t> </a:t>
            </a:r>
            <a:r>
              <a:rPr lang="en-US" dirty="0"/>
              <a:t>folder are ALL written exclusively with SAS macro code and can (in theory) be run from ANYWHERE in your SAS programs.  These macros are leveraged extensively by the macros in the </a:t>
            </a:r>
            <a:r>
              <a:rPr lang="en-US" dirty="0" err="1"/>
              <a:t>procmacr</a:t>
            </a:r>
            <a:r>
              <a:rPr lang="en-US" dirty="0"/>
              <a:t> folder.</a:t>
            </a:r>
          </a:p>
          <a:p>
            <a:r>
              <a:rPr lang="en-US" dirty="0"/>
              <a:t>The macros in the </a:t>
            </a:r>
            <a:r>
              <a:rPr lang="en-US" b="1" i="1" dirty="0" err="1"/>
              <a:t>procmacr</a:t>
            </a:r>
            <a:r>
              <a:rPr lang="en-US" dirty="0"/>
              <a:t> folder all have a comment header that attempts to describe the purpose of the macro and the parameters involved.  All of these macros require explicitly passed, named macro parameters.</a:t>
            </a:r>
          </a:p>
          <a:p>
            <a:r>
              <a:rPr lang="en-US" dirty="0"/>
              <a:t>There are some example pieces of code included in the </a:t>
            </a:r>
            <a:r>
              <a:rPr lang="en-US" b="1" u="sng" dirty="0"/>
              <a:t>examples</a:t>
            </a:r>
            <a:r>
              <a:rPr lang="en-US" dirty="0"/>
              <a:t> folder that are intended to help the user understand typical ways of using/invoking the macros</a:t>
            </a:r>
          </a:p>
        </p:txBody>
      </p:sp>
    </p:spTree>
    <p:extLst>
      <p:ext uri="{BB962C8B-B14F-4D97-AF65-F5344CB8AC3E}">
        <p14:creationId xmlns:p14="http://schemas.microsoft.com/office/powerpoint/2010/main" val="11091724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2636-B447-452E-A172-B41133FD9426}"/>
              </a:ext>
            </a:extLst>
          </p:cNvPr>
          <p:cNvSpPr>
            <a:spLocks noGrp="1"/>
          </p:cNvSpPr>
          <p:nvPr>
            <p:ph type="title"/>
          </p:nvPr>
        </p:nvSpPr>
        <p:spPr/>
        <p:txBody>
          <a:bodyPr/>
          <a:lstStyle/>
          <a:p>
            <a:r>
              <a:rPr lang="en-US" dirty="0"/>
              <a:t>Comment headers explain macros</a:t>
            </a:r>
          </a:p>
        </p:txBody>
      </p:sp>
      <p:sp>
        <p:nvSpPr>
          <p:cNvPr id="3" name="Content Placeholder 2">
            <a:extLst>
              <a:ext uri="{FF2B5EF4-FFF2-40B4-BE49-F238E27FC236}">
                <a16:creationId xmlns:a16="http://schemas.microsoft.com/office/drawing/2014/main" id="{F1BFAF58-E26E-4422-99C8-90D50BA36EBB}"/>
              </a:ext>
            </a:extLst>
          </p:cNvPr>
          <p:cNvSpPr>
            <a:spLocks noGrp="1"/>
          </p:cNvSpPr>
          <p:nvPr>
            <p:ph sz="quarter" idx="11"/>
          </p:nvPr>
        </p:nvSpPr>
        <p:spPr>
          <a:xfrm>
            <a:off x="835152" y="1230923"/>
            <a:ext cx="5067808" cy="4937760"/>
          </a:xfrm>
        </p:spPr>
        <p:txBody>
          <a:bodyPr/>
          <a:lstStyle/>
          <a:p>
            <a:r>
              <a:rPr lang="en-US" dirty="0"/>
              <a:t>Every macro has a comment header which provides:</a:t>
            </a:r>
          </a:p>
          <a:p>
            <a:pPr lvl="1"/>
            <a:r>
              <a:rPr lang="en-US" dirty="0"/>
              <a:t>Purpose of the macro</a:t>
            </a:r>
          </a:p>
          <a:p>
            <a:pPr lvl="1"/>
            <a:r>
              <a:rPr lang="en-US" dirty="0"/>
              <a:t>Parameters used by the macro</a:t>
            </a:r>
          </a:p>
          <a:p>
            <a:pPr lvl="2"/>
            <a:r>
              <a:rPr lang="en-US" dirty="0"/>
              <a:t>Default values</a:t>
            </a:r>
          </a:p>
          <a:p>
            <a:pPr lvl="2"/>
            <a:r>
              <a:rPr lang="en-US" dirty="0"/>
              <a:t>Optional parameters</a:t>
            </a:r>
          </a:p>
          <a:p>
            <a:r>
              <a:rPr lang="en-US" dirty="0"/>
              <a:t>In some cases, additional notes or information is also provided in the comment header</a:t>
            </a:r>
          </a:p>
        </p:txBody>
      </p:sp>
      <p:pic>
        <p:nvPicPr>
          <p:cNvPr id="6" name="Picture 5">
            <a:extLst>
              <a:ext uri="{FF2B5EF4-FFF2-40B4-BE49-F238E27FC236}">
                <a16:creationId xmlns:a16="http://schemas.microsoft.com/office/drawing/2014/main" id="{DD6286C1-41AF-4A8D-9246-A67699BFD97C}"/>
              </a:ext>
            </a:extLst>
          </p:cNvPr>
          <p:cNvPicPr>
            <a:picLocks noChangeAspect="1"/>
          </p:cNvPicPr>
          <p:nvPr/>
        </p:nvPicPr>
        <p:blipFill>
          <a:blip r:embed="rId2"/>
          <a:stretch>
            <a:fillRect/>
          </a:stretch>
        </p:blipFill>
        <p:spPr>
          <a:xfrm>
            <a:off x="6219458" y="1259774"/>
            <a:ext cx="5558411" cy="4463475"/>
          </a:xfrm>
          <a:prstGeom prst="rect">
            <a:avLst/>
          </a:prstGeom>
        </p:spPr>
      </p:pic>
    </p:spTree>
    <p:extLst>
      <p:ext uri="{BB962C8B-B14F-4D97-AF65-F5344CB8AC3E}">
        <p14:creationId xmlns:p14="http://schemas.microsoft.com/office/powerpoint/2010/main" val="1071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p:txBody>
          <a:bodyPr/>
          <a:lstStyle/>
          <a:p>
            <a:r>
              <a:rPr lang="en-US" dirty="0"/>
              <a:t>Downloading ci360 data</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a:xfrm>
            <a:off x="731477" y="3780576"/>
            <a:ext cx="10657147" cy="758926"/>
          </a:xfrm>
        </p:spPr>
        <p:txBody>
          <a:bodyPr/>
          <a:lstStyle/>
          <a:p>
            <a:r>
              <a:rPr lang="en-US" dirty="0"/>
              <a:t>Part1: download raw </a:t>
            </a:r>
            <a:r>
              <a:rPr lang="en-US" dirty="0" err="1"/>
              <a:t>gzip</a:t>
            </a:r>
            <a:r>
              <a:rPr lang="en-US" dirty="0"/>
              <a:t> files</a:t>
            </a:r>
          </a:p>
          <a:p>
            <a:r>
              <a:rPr lang="en-US" dirty="0"/>
              <a:t>Part2: read </a:t>
            </a:r>
            <a:r>
              <a:rPr lang="en-US" dirty="0" err="1"/>
              <a:t>gzip</a:t>
            </a:r>
            <a:r>
              <a:rPr lang="en-US" dirty="0"/>
              <a:t> files into SAS datasets</a:t>
            </a:r>
          </a:p>
        </p:txBody>
      </p:sp>
    </p:spTree>
    <p:extLst>
      <p:ext uri="{BB962C8B-B14F-4D97-AF65-F5344CB8AC3E}">
        <p14:creationId xmlns:p14="http://schemas.microsoft.com/office/powerpoint/2010/main" val="3158908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35FF-2169-49C0-AA14-CD46D8ADA932}"/>
              </a:ext>
            </a:extLst>
          </p:cNvPr>
          <p:cNvSpPr>
            <a:spLocks noGrp="1"/>
          </p:cNvSpPr>
          <p:nvPr>
            <p:ph type="title"/>
          </p:nvPr>
        </p:nvSpPr>
        <p:spPr/>
        <p:txBody>
          <a:bodyPr/>
          <a:lstStyle/>
          <a:p>
            <a:r>
              <a:rPr lang="en-US" dirty="0"/>
              <a:t>CI360 Data that is collected</a:t>
            </a:r>
          </a:p>
        </p:txBody>
      </p:sp>
      <p:sp>
        <p:nvSpPr>
          <p:cNvPr id="3" name="Content Placeholder 2">
            <a:extLst>
              <a:ext uri="{FF2B5EF4-FFF2-40B4-BE49-F238E27FC236}">
                <a16:creationId xmlns:a16="http://schemas.microsoft.com/office/drawing/2014/main" id="{E69BC6BF-AFEF-4104-A25F-556F2341D935}"/>
              </a:ext>
            </a:extLst>
          </p:cNvPr>
          <p:cNvSpPr>
            <a:spLocks noGrp="1"/>
          </p:cNvSpPr>
          <p:nvPr>
            <p:ph sz="quarter" idx="11"/>
          </p:nvPr>
        </p:nvSpPr>
        <p:spPr>
          <a:xfrm>
            <a:off x="835152" y="1385161"/>
            <a:ext cx="10515600" cy="4937760"/>
          </a:xfrm>
        </p:spPr>
        <p:txBody>
          <a:bodyPr/>
          <a:lstStyle/>
          <a:p>
            <a:r>
              <a:rPr lang="en-US" dirty="0"/>
              <a:t>CI360 Discover </a:t>
            </a:r>
          </a:p>
          <a:p>
            <a:pPr lvl="1"/>
            <a:r>
              <a:rPr lang="en-US" dirty="0"/>
              <a:t>Detail tables</a:t>
            </a:r>
          </a:p>
          <a:p>
            <a:pPr lvl="1"/>
            <a:r>
              <a:rPr lang="en-US" dirty="0"/>
              <a:t>Base tables</a:t>
            </a:r>
          </a:p>
          <a:p>
            <a:r>
              <a:rPr lang="en-US" dirty="0"/>
              <a:t>CI360 Engage</a:t>
            </a:r>
          </a:p>
          <a:p>
            <a:r>
              <a:rPr lang="en-US" dirty="0"/>
              <a:t>CI360 Plan</a:t>
            </a:r>
          </a:p>
          <a:p>
            <a:r>
              <a:rPr lang="en-US" dirty="0"/>
              <a:t>CDM</a:t>
            </a:r>
          </a:p>
          <a:p>
            <a:r>
              <a:rPr lang="en-US" dirty="0"/>
              <a:t>Identity tables</a:t>
            </a:r>
          </a:p>
          <a:p>
            <a:r>
              <a:rPr lang="en-US" dirty="0"/>
              <a:t>Metadata Tables</a:t>
            </a:r>
          </a:p>
          <a:p>
            <a:r>
              <a:rPr lang="en-US" dirty="0"/>
              <a:t>CI360 ABT Tables</a:t>
            </a:r>
          </a:p>
          <a:p>
            <a:pPr lvl="1"/>
            <a:r>
              <a:rPr lang="en-US" dirty="0"/>
              <a:t>Attribution </a:t>
            </a:r>
          </a:p>
        </p:txBody>
      </p:sp>
      <p:pic>
        <p:nvPicPr>
          <p:cNvPr id="4" name="Picture 3">
            <a:extLst>
              <a:ext uri="{FF2B5EF4-FFF2-40B4-BE49-F238E27FC236}">
                <a16:creationId xmlns:a16="http://schemas.microsoft.com/office/drawing/2014/main" id="{63F13066-4C64-4E31-81DE-6C6EC8906341}"/>
              </a:ext>
            </a:extLst>
          </p:cNvPr>
          <p:cNvPicPr>
            <a:picLocks noChangeAspect="1"/>
          </p:cNvPicPr>
          <p:nvPr/>
        </p:nvPicPr>
        <p:blipFill rotWithShape="1">
          <a:blip r:embed="rId3"/>
          <a:srcRect t="10382"/>
          <a:stretch/>
        </p:blipFill>
        <p:spPr>
          <a:xfrm>
            <a:off x="4330612" y="961353"/>
            <a:ext cx="6472586" cy="5337672"/>
          </a:xfrm>
          <a:prstGeom prst="rect">
            <a:avLst/>
          </a:prstGeom>
        </p:spPr>
      </p:pic>
    </p:spTree>
    <p:extLst>
      <p:ext uri="{BB962C8B-B14F-4D97-AF65-F5344CB8AC3E}">
        <p14:creationId xmlns:p14="http://schemas.microsoft.com/office/powerpoint/2010/main" val="34017197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A5E8-952C-48F7-834D-E223212D5303}"/>
              </a:ext>
            </a:extLst>
          </p:cNvPr>
          <p:cNvSpPr>
            <a:spLocks noGrp="1"/>
          </p:cNvSpPr>
          <p:nvPr>
            <p:ph type="title"/>
          </p:nvPr>
        </p:nvSpPr>
        <p:spPr/>
        <p:txBody>
          <a:bodyPr/>
          <a:lstStyle/>
          <a:p>
            <a:r>
              <a:rPr lang="en-US" dirty="0"/>
              <a:t>Standard SAS download client</a:t>
            </a:r>
          </a:p>
        </p:txBody>
      </p:sp>
      <p:sp>
        <p:nvSpPr>
          <p:cNvPr id="3" name="Content Placeholder 2">
            <a:extLst>
              <a:ext uri="{FF2B5EF4-FFF2-40B4-BE49-F238E27FC236}">
                <a16:creationId xmlns:a16="http://schemas.microsoft.com/office/drawing/2014/main" id="{6B2A69E2-3396-48B0-8B72-5718C7780B25}"/>
              </a:ext>
            </a:extLst>
          </p:cNvPr>
          <p:cNvSpPr>
            <a:spLocks noGrp="1"/>
          </p:cNvSpPr>
          <p:nvPr>
            <p:ph sz="quarter" idx="11"/>
          </p:nvPr>
        </p:nvSpPr>
        <p:spPr>
          <a:xfrm>
            <a:off x="594911" y="1164821"/>
            <a:ext cx="5182097" cy="5191912"/>
          </a:xfrm>
        </p:spPr>
        <p:txBody>
          <a:bodyPr>
            <a:normAutofit/>
          </a:bodyPr>
          <a:lstStyle/>
          <a:p>
            <a:r>
              <a:rPr lang="en-US" dirty="0"/>
              <a:t>Standard download code intended for constantly downloading data</a:t>
            </a:r>
          </a:p>
          <a:p>
            <a:r>
              <a:rPr lang="en-US" dirty="0"/>
              <a:t>Requirements:</a:t>
            </a:r>
          </a:p>
          <a:p>
            <a:pPr lvl="1"/>
            <a:r>
              <a:rPr lang="en-US" dirty="0"/>
              <a:t>SAS 9.5 M4 version </a:t>
            </a:r>
          </a:p>
          <a:p>
            <a:pPr lvl="1"/>
            <a:r>
              <a:rPr lang="en-US" dirty="0"/>
              <a:t>X command must be allowed</a:t>
            </a:r>
          </a:p>
          <a:p>
            <a:pPr lvl="1"/>
            <a:r>
              <a:rPr lang="en-US" dirty="0"/>
              <a:t>Python installed and configured (only for JWT)</a:t>
            </a:r>
          </a:p>
          <a:p>
            <a:pPr lvl="1"/>
            <a:r>
              <a:rPr lang="en-US" dirty="0" err="1"/>
              <a:t>Gzip</a:t>
            </a:r>
            <a:r>
              <a:rPr lang="en-US" dirty="0"/>
              <a:t> </a:t>
            </a:r>
          </a:p>
          <a:p>
            <a:r>
              <a:rPr lang="en-US" dirty="0"/>
              <a:t>Functionality:</a:t>
            </a:r>
          </a:p>
          <a:p>
            <a:pPr lvl="1"/>
            <a:r>
              <a:rPr lang="en-US" dirty="0"/>
              <a:t>Download Raw </a:t>
            </a:r>
            <a:r>
              <a:rPr lang="en-US" dirty="0" err="1"/>
              <a:t>gzip</a:t>
            </a:r>
            <a:r>
              <a:rPr lang="en-US" dirty="0"/>
              <a:t> files (serially)</a:t>
            </a:r>
          </a:p>
          <a:p>
            <a:pPr lvl="1"/>
            <a:r>
              <a:rPr lang="en-US" dirty="0"/>
              <a:t>Read </a:t>
            </a:r>
            <a:r>
              <a:rPr lang="en-US" dirty="0" err="1"/>
              <a:t>gzip</a:t>
            </a:r>
            <a:r>
              <a:rPr lang="en-US" dirty="0"/>
              <a:t> into SAS datasets</a:t>
            </a:r>
          </a:p>
          <a:p>
            <a:endParaRPr lang="en-US" dirty="0"/>
          </a:p>
          <a:p>
            <a:pPr lvl="2"/>
            <a:endParaRPr lang="en-US" dirty="0"/>
          </a:p>
          <a:p>
            <a:pPr marL="243834" lvl="1" indent="0">
              <a:buNone/>
            </a:pPr>
            <a:endParaRPr lang="en-US" dirty="0"/>
          </a:p>
        </p:txBody>
      </p:sp>
      <p:pic>
        <p:nvPicPr>
          <p:cNvPr id="4" name="Picture 3">
            <a:extLst>
              <a:ext uri="{FF2B5EF4-FFF2-40B4-BE49-F238E27FC236}">
                <a16:creationId xmlns:a16="http://schemas.microsoft.com/office/drawing/2014/main" id="{C24EEA5A-A598-4CC7-93D4-3EAB6F8A80AC}"/>
              </a:ext>
            </a:extLst>
          </p:cNvPr>
          <p:cNvPicPr>
            <a:picLocks noChangeAspect="1"/>
          </p:cNvPicPr>
          <p:nvPr/>
        </p:nvPicPr>
        <p:blipFill>
          <a:blip r:embed="rId3"/>
          <a:stretch>
            <a:fillRect/>
          </a:stretch>
        </p:blipFill>
        <p:spPr>
          <a:xfrm>
            <a:off x="5777008" y="1596644"/>
            <a:ext cx="6121210" cy="4096765"/>
          </a:xfrm>
          <a:prstGeom prst="rect">
            <a:avLst/>
          </a:prstGeom>
        </p:spPr>
      </p:pic>
      <p:sp>
        <p:nvSpPr>
          <p:cNvPr id="5" name="Content Placeholder 2">
            <a:extLst>
              <a:ext uri="{FF2B5EF4-FFF2-40B4-BE49-F238E27FC236}">
                <a16:creationId xmlns:a16="http://schemas.microsoft.com/office/drawing/2014/main" id="{6551AA83-6FF9-4AE7-8FF0-728A760304D2}"/>
              </a:ext>
            </a:extLst>
          </p:cNvPr>
          <p:cNvSpPr txBox="1">
            <a:spLocks/>
          </p:cNvSpPr>
          <p:nvPr/>
        </p:nvSpPr>
        <p:spPr>
          <a:xfrm>
            <a:off x="5715625" y="1172873"/>
            <a:ext cx="6832588" cy="609600"/>
          </a:xfrm>
          <a:prstGeom prst="rect">
            <a:avLst/>
          </a:prstGeom>
        </p:spPr>
        <p:txBody>
          <a:bodyPr vert="horz" lIns="91440" tIns="45720" rIns="91440" bIns="45720" rtlCol="0">
            <a:normAutofit/>
          </a:bodyPr>
          <a:lst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bg1"/>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bg1">
                  <a:lumMod val="85000"/>
                </a:schemeClr>
              </a:buClr>
              <a:buSzPct val="80000"/>
              <a:buFont typeface="Arial" pitchFamily="34" charset="0"/>
              <a:buChar char="•"/>
              <a:tabLst/>
              <a:defRPr sz="2400" kern="1200" baseline="0">
                <a:solidFill>
                  <a:schemeClr val="bg1">
                    <a:lumMod val="8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defRPr sz="1867" kern="1200" baseline="0">
                <a:solidFill>
                  <a:schemeClr val="bg1">
                    <a:lumMod val="7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a:lstStyle>
          <a:p>
            <a:pPr marL="0" indent="0">
              <a:buNone/>
            </a:pPr>
            <a:r>
              <a:rPr lang="en-US" dirty="0">
                <a:hlinkClick r:id="rId4"/>
              </a:rPr>
              <a:t>https://github.com/sassoftware?q=ci360</a:t>
            </a:r>
            <a:endParaRPr lang="en-US" dirty="0"/>
          </a:p>
          <a:p>
            <a:endParaRPr lang="en-US" dirty="0"/>
          </a:p>
        </p:txBody>
      </p:sp>
    </p:spTree>
    <p:extLst>
      <p:ext uri="{BB962C8B-B14F-4D97-AF65-F5344CB8AC3E}">
        <p14:creationId xmlns:p14="http://schemas.microsoft.com/office/powerpoint/2010/main" val="15210632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CC6B-771E-42F5-B43F-E6E870F60CE6}"/>
              </a:ext>
            </a:extLst>
          </p:cNvPr>
          <p:cNvSpPr>
            <a:spLocks noGrp="1"/>
          </p:cNvSpPr>
          <p:nvPr>
            <p:ph type="title"/>
          </p:nvPr>
        </p:nvSpPr>
        <p:spPr/>
        <p:txBody>
          <a:bodyPr/>
          <a:lstStyle/>
          <a:p>
            <a:r>
              <a:rPr lang="en-US" dirty="0"/>
              <a:t>Options for downloading CI360 detail data</a:t>
            </a:r>
          </a:p>
        </p:txBody>
      </p:sp>
      <p:sp>
        <p:nvSpPr>
          <p:cNvPr id="3" name="Content Placeholder 2">
            <a:extLst>
              <a:ext uri="{FF2B5EF4-FFF2-40B4-BE49-F238E27FC236}">
                <a16:creationId xmlns:a16="http://schemas.microsoft.com/office/drawing/2014/main" id="{2830E95D-FD05-4CE4-9A21-70D26BCD201A}"/>
              </a:ext>
            </a:extLst>
          </p:cNvPr>
          <p:cNvSpPr>
            <a:spLocks noGrp="1"/>
          </p:cNvSpPr>
          <p:nvPr>
            <p:ph sz="quarter" idx="11"/>
          </p:nvPr>
        </p:nvSpPr>
        <p:spPr/>
        <p:txBody>
          <a:bodyPr/>
          <a:lstStyle/>
          <a:p>
            <a:r>
              <a:rPr lang="en-US" dirty="0"/>
              <a:t>If your organization is already using the standard SAS client for downloading CI360 data, you can skip the steps outlined next for downloading data and proceed to the data processing and cleansing section</a:t>
            </a:r>
          </a:p>
          <a:p>
            <a:r>
              <a:rPr lang="en-US" dirty="0"/>
              <a:t>This repository contains two methods for downloading data:</a:t>
            </a:r>
          </a:p>
          <a:p>
            <a:pPr lvl="1"/>
            <a:r>
              <a:rPr lang="en-US" dirty="0"/>
              <a:t>Single threaded download, best for non-partitioned data</a:t>
            </a:r>
          </a:p>
          <a:p>
            <a:pPr lvl="1"/>
            <a:r>
              <a:rPr lang="en-US" dirty="0"/>
              <a:t>Parallel process download, best for large amounts of partitioned data (e.g. has time periods).  This requires XCMD is allowed OR SAS/Connect is licensed/installed.</a:t>
            </a:r>
          </a:p>
          <a:p>
            <a:r>
              <a:rPr lang="en-US" dirty="0"/>
              <a:t>Note that users are only able to download up to the latest 60 days of CI360 collected data using any of the above methods for downloading data</a:t>
            </a:r>
          </a:p>
          <a:p>
            <a:endParaRPr lang="en-US" dirty="0"/>
          </a:p>
        </p:txBody>
      </p:sp>
    </p:spTree>
    <p:extLst>
      <p:ext uri="{BB962C8B-B14F-4D97-AF65-F5344CB8AC3E}">
        <p14:creationId xmlns:p14="http://schemas.microsoft.com/office/powerpoint/2010/main" val="1514416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Parallel Download for CI36o discover detail data tables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835152" y="1230923"/>
            <a:ext cx="4722368" cy="4937760"/>
          </a:xfrm>
        </p:spPr>
        <p:txBody>
          <a:bodyPr>
            <a:normAutofit fontScale="92500" lnSpcReduction="20000"/>
          </a:bodyPr>
          <a:lstStyle/>
          <a:p>
            <a:r>
              <a:rPr lang="en-US" dirty="0"/>
              <a:t>The following slides illustrate how to set up and run the process for downloading CI360 Discover detail data with parallel processes</a:t>
            </a:r>
          </a:p>
          <a:p>
            <a:r>
              <a:rPr lang="en-US" dirty="0"/>
              <a:t>Start with a copy of the example code in the examples folder shown to the right -&gt; and save this in a different location</a:t>
            </a:r>
          </a:p>
          <a:p>
            <a:r>
              <a:rPr lang="en-US" dirty="0"/>
              <a:t>We will edit this file later after some configuration steps</a:t>
            </a:r>
          </a:p>
          <a:p>
            <a:r>
              <a:rPr lang="en-US" dirty="0"/>
              <a:t>This SAS code will create and run in parallel a number of sub-programs that each download a different time period range of the data.  </a:t>
            </a:r>
          </a:p>
          <a:p>
            <a:pPr lvl="1"/>
            <a:endParaRPr lang="en-US" dirty="0"/>
          </a:p>
        </p:txBody>
      </p:sp>
      <p:pic>
        <p:nvPicPr>
          <p:cNvPr id="4" name="Picture 3">
            <a:extLst>
              <a:ext uri="{FF2B5EF4-FFF2-40B4-BE49-F238E27FC236}">
                <a16:creationId xmlns:a16="http://schemas.microsoft.com/office/drawing/2014/main" id="{1047DD90-1537-4C9B-A978-373FEB1A74A6}"/>
              </a:ext>
            </a:extLst>
          </p:cNvPr>
          <p:cNvPicPr>
            <a:picLocks noChangeAspect="1"/>
          </p:cNvPicPr>
          <p:nvPr/>
        </p:nvPicPr>
        <p:blipFill>
          <a:blip r:embed="rId3"/>
          <a:stretch>
            <a:fillRect/>
          </a:stretch>
        </p:blipFill>
        <p:spPr>
          <a:xfrm>
            <a:off x="6499176" y="1127759"/>
            <a:ext cx="4577282" cy="5341547"/>
          </a:xfrm>
          <a:prstGeom prst="rect">
            <a:avLst/>
          </a:prstGeom>
        </p:spPr>
      </p:pic>
      <p:sp>
        <p:nvSpPr>
          <p:cNvPr id="7" name="Rectangle: Rounded Corners 6">
            <a:extLst>
              <a:ext uri="{FF2B5EF4-FFF2-40B4-BE49-F238E27FC236}">
                <a16:creationId xmlns:a16="http://schemas.microsoft.com/office/drawing/2014/main" id="{B77CE088-1419-4307-BCEB-7D519A839759}"/>
              </a:ext>
            </a:extLst>
          </p:cNvPr>
          <p:cNvSpPr/>
          <p:nvPr/>
        </p:nvSpPr>
        <p:spPr>
          <a:xfrm>
            <a:off x="7380656" y="4704080"/>
            <a:ext cx="3399103" cy="243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6625323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B408-40F6-4819-994E-84F5990D2D3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4B93923-94B4-446C-A45D-2E10893AB645}"/>
              </a:ext>
            </a:extLst>
          </p:cNvPr>
          <p:cNvSpPr>
            <a:spLocks noGrp="1"/>
          </p:cNvSpPr>
          <p:nvPr>
            <p:ph sz="quarter" idx="11"/>
          </p:nvPr>
        </p:nvSpPr>
        <p:spPr/>
        <p:txBody>
          <a:bodyPr/>
          <a:lstStyle/>
          <a:p>
            <a:r>
              <a:rPr lang="en-US" dirty="0"/>
              <a:t>Sample Use Cases</a:t>
            </a:r>
          </a:p>
          <a:p>
            <a:r>
              <a:rPr lang="en-US" dirty="0"/>
              <a:t>Requirements</a:t>
            </a:r>
          </a:p>
          <a:p>
            <a:r>
              <a:rPr lang="en-US" dirty="0"/>
              <a:t>Configuration (one time)</a:t>
            </a:r>
          </a:p>
          <a:p>
            <a:r>
              <a:rPr lang="en-US" dirty="0"/>
              <a:t>Downloading Data</a:t>
            </a:r>
          </a:p>
          <a:p>
            <a:r>
              <a:rPr lang="en-US" dirty="0"/>
              <a:t>Clean/prepare Data</a:t>
            </a:r>
          </a:p>
          <a:p>
            <a:r>
              <a:rPr lang="en-US" dirty="0"/>
              <a:t>Customer Level Analytical Base Table (ABT) creation Example</a:t>
            </a:r>
          </a:p>
          <a:p>
            <a:r>
              <a:rPr lang="en-US" dirty="0"/>
              <a:t>Factorization Machine Recommender Example</a:t>
            </a:r>
          </a:p>
          <a:p>
            <a:r>
              <a:rPr lang="en-US" dirty="0"/>
              <a:t>Upload Results for execution in CI360 tasks/activities</a:t>
            </a:r>
          </a:p>
        </p:txBody>
      </p:sp>
    </p:spTree>
    <p:extLst>
      <p:ext uri="{BB962C8B-B14F-4D97-AF65-F5344CB8AC3E}">
        <p14:creationId xmlns:p14="http://schemas.microsoft.com/office/powerpoint/2010/main" val="484405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Set up for Parallel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835151" y="1230923"/>
            <a:ext cx="6330961" cy="4937760"/>
          </a:xfrm>
        </p:spPr>
        <p:txBody>
          <a:bodyPr>
            <a:normAutofit fontScale="85000" lnSpcReduction="20000"/>
          </a:bodyPr>
          <a:lstStyle/>
          <a:p>
            <a:r>
              <a:rPr lang="en-US" dirty="0"/>
              <a:t>Create the main folder that will eventually hold the SAS dataset versions of the CI360 tables. In this example, that is the “</a:t>
            </a:r>
            <a:r>
              <a:rPr lang="en-US" dirty="0" err="1"/>
              <a:t>sascom</a:t>
            </a:r>
            <a:r>
              <a:rPr lang="en-US" dirty="0"/>
              <a:t>” folder</a:t>
            </a:r>
          </a:p>
          <a:p>
            <a:r>
              <a:rPr lang="en-US" dirty="0"/>
              <a:t>Create the following sub-folders:</a:t>
            </a:r>
          </a:p>
          <a:p>
            <a:pPr lvl="1"/>
            <a:r>
              <a:rPr lang="en-US" dirty="0"/>
              <a:t>Dups</a:t>
            </a:r>
          </a:p>
          <a:p>
            <a:pPr lvl="1"/>
            <a:r>
              <a:rPr lang="en-US" dirty="0" err="1"/>
              <a:t>gzip_files</a:t>
            </a:r>
            <a:endParaRPr lang="en-US" dirty="0"/>
          </a:p>
          <a:p>
            <a:pPr lvl="1"/>
            <a:r>
              <a:rPr lang="en-US" dirty="0" err="1"/>
              <a:t>iteration_files</a:t>
            </a:r>
            <a:endParaRPr lang="en-US" dirty="0"/>
          </a:p>
          <a:p>
            <a:pPr lvl="1"/>
            <a:r>
              <a:rPr lang="en-US" dirty="0" err="1"/>
              <a:t>run_jobs</a:t>
            </a:r>
            <a:endParaRPr lang="en-US" dirty="0"/>
          </a:p>
          <a:p>
            <a:r>
              <a:rPr lang="en-US" dirty="0"/>
              <a:t>Inside the </a:t>
            </a:r>
            <a:r>
              <a:rPr lang="en-US" dirty="0" err="1"/>
              <a:t>run_jobs</a:t>
            </a:r>
            <a:r>
              <a:rPr lang="en-US" dirty="0"/>
              <a:t> folder, create a SAS program called “</a:t>
            </a:r>
            <a:r>
              <a:rPr lang="en-US" dirty="0" err="1"/>
              <a:t>Download_Data_IncludeFile.sas</a:t>
            </a:r>
            <a:r>
              <a:rPr lang="en-US" dirty="0"/>
              <a:t>”</a:t>
            </a:r>
          </a:p>
          <a:p>
            <a:r>
              <a:rPr lang="en-US" dirty="0"/>
              <a:t>Add three lines in this file:</a:t>
            </a:r>
          </a:p>
          <a:p>
            <a:pPr lvl="1"/>
            <a:r>
              <a:rPr lang="en-US" dirty="0"/>
              <a:t> %let </a:t>
            </a:r>
            <a:r>
              <a:rPr lang="en-US" dirty="0" err="1"/>
              <a:t>outsasFolder</a:t>
            </a:r>
            <a:r>
              <a:rPr lang="en-US" dirty="0"/>
              <a:t> = &lt;path to the main folder above&gt; ;</a:t>
            </a:r>
          </a:p>
          <a:p>
            <a:pPr lvl="1"/>
            <a:r>
              <a:rPr lang="en-US" dirty="0" err="1"/>
              <a:t>Libname</a:t>
            </a:r>
            <a:r>
              <a:rPr lang="en-US" dirty="0"/>
              <a:t> out “&amp;</a:t>
            </a:r>
            <a:r>
              <a:rPr lang="en-US" dirty="0" err="1"/>
              <a:t>outsasFolder</a:t>
            </a:r>
            <a:r>
              <a:rPr lang="en-US" dirty="0"/>
              <a:t>.” ;</a:t>
            </a:r>
          </a:p>
          <a:p>
            <a:pPr lvl="1"/>
            <a:r>
              <a:rPr lang="en-US" dirty="0" err="1"/>
              <a:t>Libname</a:t>
            </a:r>
            <a:r>
              <a:rPr lang="en-US" dirty="0"/>
              <a:t> </a:t>
            </a:r>
            <a:r>
              <a:rPr lang="en-US" dirty="0" err="1"/>
              <a:t>out_run</a:t>
            </a:r>
            <a:r>
              <a:rPr lang="en-US" dirty="0"/>
              <a:t> “&amp;</a:t>
            </a:r>
            <a:r>
              <a:rPr lang="en-US" dirty="0" err="1"/>
              <a:t>outsasFolder</a:t>
            </a:r>
            <a:r>
              <a:rPr lang="en-US" dirty="0"/>
              <a:t>./</a:t>
            </a:r>
            <a:r>
              <a:rPr lang="en-US" dirty="0" err="1"/>
              <a:t>run_jobs</a:t>
            </a:r>
            <a:r>
              <a:rPr lang="en-US" dirty="0"/>
              <a:t>” ;</a:t>
            </a:r>
          </a:p>
        </p:txBody>
      </p:sp>
      <p:pic>
        <p:nvPicPr>
          <p:cNvPr id="9" name="Picture 8">
            <a:extLst>
              <a:ext uri="{FF2B5EF4-FFF2-40B4-BE49-F238E27FC236}">
                <a16:creationId xmlns:a16="http://schemas.microsoft.com/office/drawing/2014/main" id="{282BF2A7-8463-42F9-9642-606EEC3B409D}"/>
              </a:ext>
            </a:extLst>
          </p:cNvPr>
          <p:cNvPicPr>
            <a:picLocks noChangeAspect="1"/>
          </p:cNvPicPr>
          <p:nvPr/>
        </p:nvPicPr>
        <p:blipFill>
          <a:blip r:embed="rId2"/>
          <a:stretch>
            <a:fillRect/>
          </a:stretch>
        </p:blipFill>
        <p:spPr>
          <a:xfrm>
            <a:off x="8430317" y="1112092"/>
            <a:ext cx="2715203" cy="3502820"/>
          </a:xfrm>
          <a:prstGeom prst="rect">
            <a:avLst/>
          </a:prstGeom>
        </p:spPr>
      </p:pic>
      <p:sp>
        <p:nvSpPr>
          <p:cNvPr id="10" name="Rectangle: Rounded Corners 9">
            <a:extLst>
              <a:ext uri="{FF2B5EF4-FFF2-40B4-BE49-F238E27FC236}">
                <a16:creationId xmlns:a16="http://schemas.microsoft.com/office/drawing/2014/main" id="{2663E290-BA47-4965-BC88-5F5FECF54764}"/>
              </a:ext>
            </a:extLst>
          </p:cNvPr>
          <p:cNvSpPr/>
          <p:nvPr/>
        </p:nvSpPr>
        <p:spPr>
          <a:xfrm>
            <a:off x="8717280" y="3647440"/>
            <a:ext cx="1442720" cy="8534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pic>
        <p:nvPicPr>
          <p:cNvPr id="11" name="Picture 10">
            <a:extLst>
              <a:ext uri="{FF2B5EF4-FFF2-40B4-BE49-F238E27FC236}">
                <a16:creationId xmlns:a16="http://schemas.microsoft.com/office/drawing/2014/main" id="{812D6ADB-3ABD-4152-9354-2722DBB64AEF}"/>
              </a:ext>
            </a:extLst>
          </p:cNvPr>
          <p:cNvPicPr>
            <a:picLocks noChangeAspect="1"/>
          </p:cNvPicPr>
          <p:nvPr/>
        </p:nvPicPr>
        <p:blipFill>
          <a:blip r:embed="rId3"/>
          <a:stretch>
            <a:fillRect/>
          </a:stretch>
        </p:blipFill>
        <p:spPr>
          <a:xfrm>
            <a:off x="7166112" y="4825036"/>
            <a:ext cx="3952240" cy="1724131"/>
          </a:xfrm>
          <a:prstGeom prst="rect">
            <a:avLst/>
          </a:prstGeom>
        </p:spPr>
      </p:pic>
    </p:spTree>
    <p:extLst>
      <p:ext uri="{BB962C8B-B14F-4D97-AF65-F5344CB8AC3E}">
        <p14:creationId xmlns:p14="http://schemas.microsoft.com/office/powerpoint/2010/main" val="4279223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Understanding the example code</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835152" y="1230922"/>
            <a:ext cx="4969300" cy="5334709"/>
          </a:xfrm>
        </p:spPr>
        <p:txBody>
          <a:bodyPr>
            <a:normAutofit fontScale="70000" lnSpcReduction="20000"/>
          </a:bodyPr>
          <a:lstStyle/>
          <a:p>
            <a:r>
              <a:rPr lang="en-US" dirty="0"/>
              <a:t>Open the copy of “</a:t>
            </a:r>
            <a:r>
              <a:rPr lang="en-US" dirty="0" err="1"/>
              <a:t>ex_parallel_data_download_and_read_to_sasdatasets.sas</a:t>
            </a:r>
            <a:r>
              <a:rPr lang="en-US" dirty="0"/>
              <a:t>” that you created</a:t>
            </a:r>
          </a:p>
          <a:p>
            <a:r>
              <a:rPr lang="en-US" dirty="0"/>
              <a:t>The proc </a:t>
            </a:r>
            <a:r>
              <a:rPr lang="en-US" dirty="0" err="1"/>
              <a:t>printto</a:t>
            </a:r>
            <a:r>
              <a:rPr lang="en-US" dirty="0"/>
              <a:t> sends the log to a file rather than the log window in SAS Studio.  This is recommended in case the log is too large for the log window.</a:t>
            </a:r>
          </a:p>
          <a:p>
            <a:r>
              <a:rPr lang="en-US" dirty="0"/>
              <a:t>The pair of Stopwatch invocations measures and reports on the time it takes the code in the middle to run.</a:t>
            </a:r>
          </a:p>
          <a:p>
            <a:r>
              <a:rPr lang="en-US" dirty="0"/>
              <a:t>Lines 30-34 generate the Json Web Token (JWT) for the user provided tenant ID and secret and loads this value into the DSC_AUTH_TOKEN macro variable</a:t>
            </a:r>
          </a:p>
          <a:p>
            <a:r>
              <a:rPr lang="en-US" dirty="0"/>
              <a:t>Lines 36-55 are the invocation of the parallel download macro (</a:t>
            </a:r>
            <a:r>
              <a:rPr lang="en-US" dirty="0" err="1"/>
              <a:t>throttle_udm_data_download</a:t>
            </a:r>
            <a:r>
              <a:rPr lang="en-US" dirty="0"/>
              <a:t>):</a:t>
            </a:r>
          </a:p>
          <a:p>
            <a:pPr lvl="1"/>
            <a:r>
              <a:rPr lang="en-US" dirty="0"/>
              <a:t>Lines 36-42 are used with the API communications </a:t>
            </a:r>
          </a:p>
          <a:p>
            <a:pPr lvl="1"/>
            <a:r>
              <a:rPr lang="en-US" dirty="0"/>
              <a:t>45-47 drive the total number of sub jobs created as well as how many can run at the same time</a:t>
            </a:r>
          </a:p>
          <a:p>
            <a:pPr lvl="1"/>
            <a:r>
              <a:rPr lang="en-US" dirty="0"/>
              <a:t>48 – end drive where the outputs are saved</a:t>
            </a:r>
          </a:p>
        </p:txBody>
      </p:sp>
      <p:pic>
        <p:nvPicPr>
          <p:cNvPr id="6" name="Picture 5">
            <a:extLst>
              <a:ext uri="{FF2B5EF4-FFF2-40B4-BE49-F238E27FC236}">
                <a16:creationId xmlns:a16="http://schemas.microsoft.com/office/drawing/2014/main" id="{2E064E13-D285-496F-B2FA-EBACAA388803}"/>
              </a:ext>
            </a:extLst>
          </p:cNvPr>
          <p:cNvPicPr>
            <a:picLocks noChangeAspect="1"/>
          </p:cNvPicPr>
          <p:nvPr/>
        </p:nvPicPr>
        <p:blipFill>
          <a:blip r:embed="rId2"/>
          <a:stretch>
            <a:fillRect/>
          </a:stretch>
        </p:blipFill>
        <p:spPr>
          <a:xfrm>
            <a:off x="5985154" y="1305928"/>
            <a:ext cx="6206846" cy="4246144"/>
          </a:xfrm>
          <a:prstGeom prst="rect">
            <a:avLst/>
          </a:prstGeom>
        </p:spPr>
      </p:pic>
    </p:spTree>
    <p:extLst>
      <p:ext uri="{BB962C8B-B14F-4D97-AF65-F5344CB8AC3E}">
        <p14:creationId xmlns:p14="http://schemas.microsoft.com/office/powerpoint/2010/main" val="26125060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editing the example code for step 1</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268357" y="1230922"/>
            <a:ext cx="6393939" cy="5334709"/>
          </a:xfrm>
        </p:spPr>
        <p:txBody>
          <a:bodyPr>
            <a:normAutofit fontScale="77500" lnSpcReduction="20000"/>
          </a:bodyPr>
          <a:lstStyle/>
          <a:p>
            <a:r>
              <a:rPr lang="en-US" dirty="0"/>
              <a:t>Open the copy of “</a:t>
            </a:r>
            <a:r>
              <a:rPr lang="en-US" dirty="0" err="1"/>
              <a:t>ex_parallel_data_download_and_read_to_sasdatasets.sas</a:t>
            </a:r>
            <a:r>
              <a:rPr lang="en-US" dirty="0"/>
              <a:t>” that you created</a:t>
            </a:r>
          </a:p>
          <a:p>
            <a:r>
              <a:rPr lang="en-US" dirty="0"/>
              <a:t>Update the value assigned to the </a:t>
            </a:r>
            <a:r>
              <a:rPr lang="en-US" dirty="0" err="1"/>
              <a:t>outFolder</a:t>
            </a:r>
            <a:r>
              <a:rPr lang="en-US" dirty="0"/>
              <a:t> macro variable to match the main folder you just created</a:t>
            </a:r>
          </a:p>
          <a:p>
            <a:r>
              <a:rPr lang="en-US" dirty="0"/>
              <a:t>Obtain the tenant ID, secret key and gateway address from the CI360 Access Point definition that you created in the requirements section</a:t>
            </a:r>
          </a:p>
          <a:p>
            <a:r>
              <a:rPr lang="en-US" dirty="0"/>
              <a:t>Copy in the tenant ID and secret key into the %</a:t>
            </a:r>
            <a:r>
              <a:rPr lang="en-US" dirty="0" err="1"/>
              <a:t>Gen_JWT</a:t>
            </a:r>
            <a:r>
              <a:rPr lang="en-US" dirty="0"/>
              <a:t> macro invocation parameter values</a:t>
            </a:r>
          </a:p>
          <a:p>
            <a:r>
              <a:rPr lang="en-US" dirty="0"/>
              <a:t>Update the value for </a:t>
            </a:r>
            <a:r>
              <a:rPr lang="en-US" dirty="0" err="1"/>
              <a:t>ExtGatewayAddress</a:t>
            </a:r>
            <a:r>
              <a:rPr lang="en-US" dirty="0"/>
              <a:t> using the host value copied from the CI360 UI: https://&lt;External gateway host&gt;/</a:t>
            </a:r>
            <a:r>
              <a:rPr lang="en-US" dirty="0" err="1"/>
              <a:t>marketingGateway</a:t>
            </a:r>
            <a:endParaRPr lang="en-US" dirty="0"/>
          </a:p>
          <a:p>
            <a:r>
              <a:rPr lang="en-US" dirty="0"/>
              <a:t>Create a file with the three SAS statements that were added to SAS AUTOEXEC in the one time configuration section and provide the file path and name as the value of </a:t>
            </a:r>
            <a:r>
              <a:rPr lang="en-US" dirty="0" err="1"/>
              <a:t>AutoexecFile</a:t>
            </a:r>
            <a:r>
              <a:rPr lang="en-US" dirty="0"/>
              <a:t> parameter to the macro</a:t>
            </a:r>
          </a:p>
          <a:p>
            <a:r>
              <a:rPr lang="en-US" dirty="0"/>
              <a:t>If XCMD is allowed, then set </a:t>
            </a:r>
            <a:r>
              <a:rPr lang="en-US" dirty="0" err="1"/>
              <a:t>ParallelMethod</a:t>
            </a:r>
            <a:r>
              <a:rPr lang="en-US" dirty="0"/>
              <a:t>=</a:t>
            </a:r>
            <a:r>
              <a:rPr lang="en-US" dirty="0" err="1"/>
              <a:t>systask</a:t>
            </a:r>
            <a:endParaRPr lang="en-US" dirty="0"/>
          </a:p>
          <a:p>
            <a:r>
              <a:rPr lang="en-US" dirty="0"/>
              <a:t>If XCMD is NOT allowed, then set </a:t>
            </a:r>
            <a:r>
              <a:rPr lang="en-US" dirty="0" err="1"/>
              <a:t>ParallelMethod</a:t>
            </a:r>
            <a:r>
              <a:rPr lang="en-US" dirty="0"/>
              <a:t>=connect (requires SAS/Connect license)</a:t>
            </a:r>
          </a:p>
          <a:p>
            <a:endParaRPr lang="en-US" dirty="0"/>
          </a:p>
          <a:p>
            <a:endParaRPr lang="en-US" dirty="0"/>
          </a:p>
        </p:txBody>
      </p:sp>
      <p:pic>
        <p:nvPicPr>
          <p:cNvPr id="6" name="Picture 5">
            <a:extLst>
              <a:ext uri="{FF2B5EF4-FFF2-40B4-BE49-F238E27FC236}">
                <a16:creationId xmlns:a16="http://schemas.microsoft.com/office/drawing/2014/main" id="{2E064E13-D285-496F-B2FA-EBACAA388803}"/>
              </a:ext>
            </a:extLst>
          </p:cNvPr>
          <p:cNvPicPr>
            <a:picLocks noChangeAspect="1"/>
          </p:cNvPicPr>
          <p:nvPr/>
        </p:nvPicPr>
        <p:blipFill>
          <a:blip r:embed="rId2"/>
          <a:stretch>
            <a:fillRect/>
          </a:stretch>
        </p:blipFill>
        <p:spPr>
          <a:xfrm>
            <a:off x="6662296" y="1537546"/>
            <a:ext cx="5529704" cy="3782907"/>
          </a:xfrm>
          <a:prstGeom prst="rect">
            <a:avLst/>
          </a:prstGeom>
        </p:spPr>
      </p:pic>
    </p:spTree>
    <p:extLst>
      <p:ext uri="{BB962C8B-B14F-4D97-AF65-F5344CB8AC3E}">
        <p14:creationId xmlns:p14="http://schemas.microsoft.com/office/powerpoint/2010/main" val="35286628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editing the example code for Step 1</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268357" y="1230922"/>
            <a:ext cx="6393939" cy="5408417"/>
          </a:xfrm>
        </p:spPr>
        <p:txBody>
          <a:bodyPr>
            <a:normAutofit fontScale="85000" lnSpcReduction="20000"/>
          </a:bodyPr>
          <a:lstStyle/>
          <a:p>
            <a:r>
              <a:rPr lang="en-US" dirty="0"/>
              <a:t>It is a best practice to validate that everything is set up correctly first by restricting to an hour of data and max 1 parallel job before running on the full data.  To do this set the parameters as follows:</a:t>
            </a:r>
          </a:p>
          <a:p>
            <a:pPr lvl="1"/>
            <a:r>
              <a:rPr lang="en-US" dirty="0" err="1"/>
              <a:t>NumDaysPerCall</a:t>
            </a:r>
            <a:r>
              <a:rPr lang="en-US" dirty="0"/>
              <a:t>=1</a:t>
            </a:r>
          </a:p>
          <a:p>
            <a:pPr lvl="1"/>
            <a:r>
              <a:rPr lang="en-US" dirty="0" err="1"/>
              <a:t>MaxNumParallelJobs</a:t>
            </a:r>
            <a:r>
              <a:rPr lang="en-US" dirty="0"/>
              <a:t> = 1</a:t>
            </a:r>
          </a:p>
          <a:p>
            <a:pPr lvl="1"/>
            <a:r>
              <a:rPr lang="en-US" dirty="0" err="1"/>
              <a:t>dataRangeStartTime</a:t>
            </a:r>
            <a:r>
              <a:rPr lang="en-US" dirty="0"/>
              <a:t> = SAS datetime constant in latest 60 days</a:t>
            </a:r>
          </a:p>
          <a:p>
            <a:pPr lvl="1"/>
            <a:r>
              <a:rPr lang="en-US" dirty="0" err="1"/>
              <a:t>dataRangeEndTime</a:t>
            </a:r>
            <a:r>
              <a:rPr lang="en-US" dirty="0"/>
              <a:t> = start time + 1 hour</a:t>
            </a:r>
          </a:p>
          <a:p>
            <a:r>
              <a:rPr lang="en-US" dirty="0"/>
              <a:t>The following slides will illustrate how to validate that this worked or not</a:t>
            </a:r>
          </a:p>
          <a:p>
            <a:r>
              <a:rPr lang="en-US" dirty="0"/>
              <a:t>Once the code is working properly, then</a:t>
            </a:r>
          </a:p>
          <a:p>
            <a:pPr lvl="1"/>
            <a:r>
              <a:rPr lang="en-US" dirty="0"/>
              <a:t>change the start and end time values above to be the full desired time range (up to 60 days)</a:t>
            </a:r>
          </a:p>
          <a:p>
            <a:pPr lvl="1"/>
            <a:r>
              <a:rPr lang="en-US" dirty="0"/>
              <a:t>Update </a:t>
            </a:r>
            <a:r>
              <a:rPr lang="en-US" dirty="0" err="1"/>
              <a:t>NumDaysPerCall</a:t>
            </a:r>
            <a:r>
              <a:rPr lang="en-US" dirty="0"/>
              <a:t> value (typical value 0.2-0.5)</a:t>
            </a:r>
          </a:p>
          <a:p>
            <a:pPr lvl="1"/>
            <a:r>
              <a:rPr lang="en-US" dirty="0"/>
              <a:t>Update </a:t>
            </a:r>
            <a:r>
              <a:rPr lang="en-US" dirty="0" err="1"/>
              <a:t>MaxNumParallelJobs</a:t>
            </a:r>
            <a:r>
              <a:rPr lang="en-US" dirty="0"/>
              <a:t> value (typical value between 10-20)</a:t>
            </a:r>
          </a:p>
          <a:p>
            <a:pPr lvl="1"/>
            <a:endParaRPr lang="en-US" dirty="0"/>
          </a:p>
          <a:p>
            <a:endParaRPr lang="en-US" dirty="0"/>
          </a:p>
          <a:p>
            <a:pPr lvl="1"/>
            <a:endParaRPr lang="en-US" dirty="0"/>
          </a:p>
          <a:p>
            <a:endParaRPr lang="en-US" dirty="0"/>
          </a:p>
        </p:txBody>
      </p:sp>
      <p:pic>
        <p:nvPicPr>
          <p:cNvPr id="6" name="Picture 5">
            <a:extLst>
              <a:ext uri="{FF2B5EF4-FFF2-40B4-BE49-F238E27FC236}">
                <a16:creationId xmlns:a16="http://schemas.microsoft.com/office/drawing/2014/main" id="{2E064E13-D285-496F-B2FA-EBACAA388803}"/>
              </a:ext>
            </a:extLst>
          </p:cNvPr>
          <p:cNvPicPr>
            <a:picLocks noChangeAspect="1"/>
          </p:cNvPicPr>
          <p:nvPr/>
        </p:nvPicPr>
        <p:blipFill>
          <a:blip r:embed="rId2"/>
          <a:stretch>
            <a:fillRect/>
          </a:stretch>
        </p:blipFill>
        <p:spPr>
          <a:xfrm>
            <a:off x="6662296" y="1537546"/>
            <a:ext cx="5529704" cy="3782907"/>
          </a:xfrm>
          <a:prstGeom prst="rect">
            <a:avLst/>
          </a:prstGeom>
        </p:spPr>
      </p:pic>
    </p:spTree>
    <p:extLst>
      <p:ext uri="{BB962C8B-B14F-4D97-AF65-F5344CB8AC3E}">
        <p14:creationId xmlns:p14="http://schemas.microsoft.com/office/powerpoint/2010/main" val="1091341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Tuning the number of concurrent jobs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08000" y="1230923"/>
            <a:ext cx="4925442" cy="4937760"/>
          </a:xfrm>
        </p:spPr>
        <p:txBody>
          <a:bodyPr>
            <a:normAutofit fontScale="77500" lnSpcReduction="20000"/>
          </a:bodyPr>
          <a:lstStyle/>
          <a:p>
            <a:r>
              <a:rPr lang="en-US" dirty="0"/>
              <a:t>The best number of parallel jobs to use will depend on your environment and system load. </a:t>
            </a:r>
          </a:p>
          <a:p>
            <a:pPr lvl="1"/>
            <a:r>
              <a:rPr lang="en-US" dirty="0"/>
              <a:t>For my Windows desktop environment, I have found 10-20 jobs to be effective</a:t>
            </a:r>
          </a:p>
          <a:p>
            <a:r>
              <a:rPr lang="en-US" dirty="0"/>
              <a:t>With a value that is too high, performance will degrade but this can be changed on the fly without stopping the main code.</a:t>
            </a:r>
          </a:p>
          <a:p>
            <a:r>
              <a:rPr lang="en-US" dirty="0"/>
              <a:t>Once the </a:t>
            </a:r>
            <a:r>
              <a:rPr lang="en-US" dirty="0" err="1"/>
              <a:t>throttle_udm_Data_download</a:t>
            </a:r>
            <a:r>
              <a:rPr lang="en-US" dirty="0"/>
              <a:t> macro is running, it creates a “job control” file that enables you to on the fly change the max number of parallel jobs.</a:t>
            </a:r>
          </a:p>
          <a:p>
            <a:r>
              <a:rPr lang="en-US" dirty="0"/>
              <a:t>Just open the file, change the number to the new desired value and save the file</a:t>
            </a:r>
          </a:p>
          <a:p>
            <a:r>
              <a:rPr lang="en-US" dirty="0"/>
              <a:t>The next time the macro is done waiting for a job to complete, it will read the new value and adjust accordingly</a:t>
            </a:r>
          </a:p>
          <a:p>
            <a:endParaRPr lang="en-US" dirty="0"/>
          </a:p>
        </p:txBody>
      </p:sp>
      <p:pic>
        <p:nvPicPr>
          <p:cNvPr id="5" name="Picture 4">
            <a:extLst>
              <a:ext uri="{FF2B5EF4-FFF2-40B4-BE49-F238E27FC236}">
                <a16:creationId xmlns:a16="http://schemas.microsoft.com/office/drawing/2014/main" id="{C4048332-B0DC-4253-ABFE-79863D3BDF8D}"/>
              </a:ext>
            </a:extLst>
          </p:cNvPr>
          <p:cNvPicPr>
            <a:picLocks noChangeAspect="1"/>
          </p:cNvPicPr>
          <p:nvPr/>
        </p:nvPicPr>
        <p:blipFill>
          <a:blip r:embed="rId2"/>
          <a:stretch>
            <a:fillRect/>
          </a:stretch>
        </p:blipFill>
        <p:spPr>
          <a:xfrm>
            <a:off x="5433442" y="1230923"/>
            <a:ext cx="6324636" cy="2828666"/>
          </a:xfrm>
          <a:prstGeom prst="rect">
            <a:avLst/>
          </a:prstGeom>
        </p:spPr>
      </p:pic>
    </p:spTree>
    <p:extLst>
      <p:ext uri="{BB962C8B-B14F-4D97-AF65-F5344CB8AC3E}">
        <p14:creationId xmlns:p14="http://schemas.microsoft.com/office/powerpoint/2010/main" val="13907459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08000" y="1230923"/>
            <a:ext cx="5047974" cy="4937760"/>
          </a:xfrm>
        </p:spPr>
        <p:txBody>
          <a:bodyPr>
            <a:normAutofit/>
          </a:bodyPr>
          <a:lstStyle/>
          <a:p>
            <a:r>
              <a:rPr lang="en-US" dirty="0"/>
              <a:t>The </a:t>
            </a:r>
            <a:r>
              <a:rPr lang="en-US" dirty="0" err="1"/>
              <a:t>run_jobs</a:t>
            </a:r>
            <a:r>
              <a:rPr lang="en-US" dirty="0"/>
              <a:t> folder will contain a collection of SAS programs that each download a different slice of the total time range to download</a:t>
            </a:r>
          </a:p>
          <a:p>
            <a:r>
              <a:rPr lang="en-US" dirty="0"/>
              <a:t>They will each have their own log file that can be reviewed or investigated if problems arise</a:t>
            </a:r>
          </a:p>
          <a:p>
            <a:r>
              <a:rPr lang="en-US" dirty="0"/>
              <a:t>It is typical for proc http to fail once in a while, but the main code will automatically try again up to 2x and should work on subsequent attempts</a:t>
            </a:r>
          </a:p>
        </p:txBody>
      </p:sp>
      <p:pic>
        <p:nvPicPr>
          <p:cNvPr id="5" name="Picture 4">
            <a:extLst>
              <a:ext uri="{FF2B5EF4-FFF2-40B4-BE49-F238E27FC236}">
                <a16:creationId xmlns:a16="http://schemas.microsoft.com/office/drawing/2014/main" id="{C4048332-B0DC-4253-ABFE-79863D3BDF8D}"/>
              </a:ext>
            </a:extLst>
          </p:cNvPr>
          <p:cNvPicPr>
            <a:picLocks noChangeAspect="1"/>
          </p:cNvPicPr>
          <p:nvPr/>
        </p:nvPicPr>
        <p:blipFill rotWithShape="1">
          <a:blip r:embed="rId2"/>
          <a:srcRect r="47645"/>
          <a:stretch/>
        </p:blipFill>
        <p:spPr>
          <a:xfrm>
            <a:off x="5888433" y="1312203"/>
            <a:ext cx="3580687" cy="3058795"/>
          </a:xfrm>
          <a:prstGeom prst="rect">
            <a:avLst/>
          </a:prstGeom>
        </p:spPr>
      </p:pic>
    </p:spTree>
    <p:extLst>
      <p:ext uri="{BB962C8B-B14F-4D97-AF65-F5344CB8AC3E}">
        <p14:creationId xmlns:p14="http://schemas.microsoft.com/office/powerpoint/2010/main" val="36477185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1048512" y="1230923"/>
            <a:ext cx="10086848" cy="991324"/>
          </a:xfrm>
        </p:spPr>
        <p:txBody>
          <a:bodyPr>
            <a:normAutofit fontScale="92500" lnSpcReduction="10000"/>
          </a:bodyPr>
          <a:lstStyle/>
          <a:p>
            <a:pPr marL="0" indent="0">
              <a:buNone/>
            </a:pPr>
            <a:r>
              <a:rPr lang="en-US" dirty="0"/>
              <a:t>A successful download will produce three SAS datasets in the output folder. The first one is files2read that has one row for each </a:t>
            </a:r>
            <a:r>
              <a:rPr lang="en-US" dirty="0" err="1"/>
              <a:t>gzip</a:t>
            </a:r>
            <a:r>
              <a:rPr lang="en-US" dirty="0"/>
              <a:t> file downloaded. In the example below, there were 16,133 </a:t>
            </a:r>
            <a:r>
              <a:rPr lang="en-US" dirty="0" err="1"/>
              <a:t>gzip</a:t>
            </a:r>
            <a:r>
              <a:rPr lang="en-US" dirty="0"/>
              <a:t> files downloaded </a:t>
            </a:r>
          </a:p>
          <a:p>
            <a:endParaRPr lang="en-US" dirty="0"/>
          </a:p>
        </p:txBody>
      </p:sp>
      <p:pic>
        <p:nvPicPr>
          <p:cNvPr id="5" name="Picture 4">
            <a:extLst>
              <a:ext uri="{FF2B5EF4-FFF2-40B4-BE49-F238E27FC236}">
                <a16:creationId xmlns:a16="http://schemas.microsoft.com/office/drawing/2014/main" id="{E2C82C5B-E775-4ED9-8A98-C2736A1257D9}"/>
              </a:ext>
            </a:extLst>
          </p:cNvPr>
          <p:cNvPicPr>
            <a:picLocks noChangeAspect="1"/>
          </p:cNvPicPr>
          <p:nvPr/>
        </p:nvPicPr>
        <p:blipFill>
          <a:blip r:embed="rId2"/>
          <a:stretch>
            <a:fillRect/>
          </a:stretch>
        </p:blipFill>
        <p:spPr>
          <a:xfrm>
            <a:off x="1231392" y="2222247"/>
            <a:ext cx="9702800" cy="4343385"/>
          </a:xfrm>
          <a:prstGeom prst="rect">
            <a:avLst/>
          </a:prstGeom>
        </p:spPr>
      </p:pic>
      <p:sp>
        <p:nvSpPr>
          <p:cNvPr id="6" name="Rectangle: Rounded Corners 5">
            <a:extLst>
              <a:ext uri="{FF2B5EF4-FFF2-40B4-BE49-F238E27FC236}">
                <a16:creationId xmlns:a16="http://schemas.microsoft.com/office/drawing/2014/main" id="{D732235B-9AEE-4D39-A31D-9F294BC81206}"/>
              </a:ext>
            </a:extLst>
          </p:cNvPr>
          <p:cNvSpPr/>
          <p:nvPr/>
        </p:nvSpPr>
        <p:spPr>
          <a:xfrm>
            <a:off x="7396480" y="2278387"/>
            <a:ext cx="833120" cy="17017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4840877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pic>
        <p:nvPicPr>
          <p:cNvPr id="4" name="Picture 3">
            <a:extLst>
              <a:ext uri="{FF2B5EF4-FFF2-40B4-BE49-F238E27FC236}">
                <a16:creationId xmlns:a16="http://schemas.microsoft.com/office/drawing/2014/main" id="{EBCBB14A-F91F-45EF-A56A-0DDE0BC39716}"/>
              </a:ext>
            </a:extLst>
          </p:cNvPr>
          <p:cNvPicPr>
            <a:picLocks noChangeAspect="1"/>
          </p:cNvPicPr>
          <p:nvPr/>
        </p:nvPicPr>
        <p:blipFill>
          <a:blip r:embed="rId3"/>
          <a:stretch>
            <a:fillRect/>
          </a:stretch>
        </p:blipFill>
        <p:spPr>
          <a:xfrm>
            <a:off x="2011680" y="1974235"/>
            <a:ext cx="8117840" cy="4523403"/>
          </a:xfrm>
          <a:prstGeom prst="rect">
            <a:avLst/>
          </a:prstGeom>
        </p:spPr>
      </p:pic>
      <p:sp>
        <p:nvSpPr>
          <p:cNvPr id="7" name="Content Placeholder 2">
            <a:extLst>
              <a:ext uri="{FF2B5EF4-FFF2-40B4-BE49-F238E27FC236}">
                <a16:creationId xmlns:a16="http://schemas.microsoft.com/office/drawing/2014/main" id="{C94B03F4-A313-4902-BEF9-A9497FFDA72B}"/>
              </a:ext>
            </a:extLst>
          </p:cNvPr>
          <p:cNvSpPr txBox="1">
            <a:spLocks/>
          </p:cNvSpPr>
          <p:nvPr/>
        </p:nvSpPr>
        <p:spPr>
          <a:xfrm>
            <a:off x="934720" y="982911"/>
            <a:ext cx="10086848" cy="991324"/>
          </a:xfrm>
          <a:prstGeom prst="rect">
            <a:avLst/>
          </a:prstGeom>
        </p:spPr>
        <p:txBody>
          <a:bodyPr vert="horz" lIns="91440" tIns="45720" rIns="91440" bIns="45720" rtlCol="0">
            <a:normAutofit fontScale="92500" lnSpcReduction="10000"/>
          </a:bodyPr>
          <a:lstStyle>
            <a:lvl1pPr marL="243834" indent="-243834" algn="l" defTabSz="487668" rtl="0" eaLnBrk="1" latinLnBrk="0" hangingPunct="1">
              <a:lnSpc>
                <a:spcPct val="85000"/>
              </a:lnSpc>
              <a:spcBef>
                <a:spcPts val="1067"/>
              </a:spcBef>
              <a:spcAft>
                <a:spcPts val="0"/>
              </a:spcAft>
              <a:buClr>
                <a:schemeClr val="accent1"/>
              </a:buClr>
              <a:buSzPct val="80000"/>
              <a:buFont typeface="Arial" pitchFamily="34" charset="0"/>
              <a:buChar char="•"/>
              <a:defRPr sz="2667" b="0" kern="1200" cap="none" baseline="0">
                <a:solidFill>
                  <a:schemeClr val="bg1"/>
                </a:solidFill>
                <a:latin typeface="+mn-lt"/>
                <a:ea typeface="+mn-ea"/>
                <a:cs typeface="+mn-cs"/>
              </a:defRPr>
            </a:lvl1pPr>
            <a:lvl2pPr marL="487668" indent="-243834" algn="l" defTabSz="487668" rtl="0" eaLnBrk="1" latinLnBrk="0" hangingPunct="1">
              <a:lnSpc>
                <a:spcPct val="85000"/>
              </a:lnSpc>
              <a:spcBef>
                <a:spcPts val="1067"/>
              </a:spcBef>
              <a:spcAft>
                <a:spcPts val="0"/>
              </a:spcAft>
              <a:buClr>
                <a:schemeClr val="bg1">
                  <a:lumMod val="85000"/>
                </a:schemeClr>
              </a:buClr>
              <a:buSzPct val="80000"/>
              <a:buFont typeface="Arial" pitchFamily="34" charset="0"/>
              <a:buChar char="•"/>
              <a:tabLst/>
              <a:defRPr sz="2400" kern="1200" baseline="0">
                <a:solidFill>
                  <a:schemeClr val="bg1">
                    <a:lumMod val="85000"/>
                  </a:schemeClr>
                </a:solidFill>
                <a:latin typeface="+mn-lt"/>
                <a:ea typeface="+mn-ea"/>
                <a:cs typeface="+mn-cs"/>
              </a:defRPr>
            </a:lvl2pPr>
            <a:lvl3pPr marL="731502" indent="-243834" algn="l" defTabSz="487668" rtl="0" eaLnBrk="1" latinLnBrk="0" hangingPunct="1">
              <a:lnSpc>
                <a:spcPct val="85000"/>
              </a:lnSpc>
              <a:spcBef>
                <a:spcPts val="1067"/>
              </a:spcBef>
              <a:spcAft>
                <a:spcPts val="0"/>
              </a:spcAft>
              <a:buClr>
                <a:schemeClr val="bg1">
                  <a:lumMod val="75000"/>
                </a:schemeClr>
              </a:buClr>
              <a:buSzPct val="100000"/>
              <a:buFont typeface="Calibri" panose="020F0502020204030204" pitchFamily="34" charset="0"/>
              <a:buChar char="-"/>
              <a:defRPr sz="1867" kern="1200" baseline="0">
                <a:solidFill>
                  <a:schemeClr val="bg1">
                    <a:lumMod val="75000"/>
                  </a:schemeClr>
                </a:solidFill>
                <a:latin typeface="+mn-lt"/>
                <a:ea typeface="+mn-ea"/>
                <a:cs typeface="+mn-cs"/>
              </a:defRPr>
            </a:lvl3pPr>
            <a:lvl4pPr marL="975336"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600" kern="1200" baseline="0">
                <a:solidFill>
                  <a:schemeClr val="tx1">
                    <a:lumMod val="65000"/>
                    <a:lumOff val="35000"/>
                  </a:schemeClr>
                </a:solidFill>
                <a:latin typeface="+mn-lt"/>
                <a:ea typeface="+mn-ea"/>
                <a:cs typeface="+mn-cs"/>
              </a:defRPr>
            </a:lvl4pPr>
            <a:lvl5pPr marL="1219170" indent="-243834" algn="l" defTabSz="487668"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333" kern="1200" baseline="0">
                <a:solidFill>
                  <a:schemeClr val="tx1">
                    <a:lumMod val="65000"/>
                    <a:lumOff val="35000"/>
                  </a:schemeClr>
                </a:solidFill>
                <a:latin typeface="+mn-lt"/>
                <a:ea typeface="+mn-ea"/>
                <a:cs typeface="+mn-cs"/>
              </a:defRPr>
            </a:lvl5pPr>
            <a:lvl6pPr marL="1463003"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6pPr>
            <a:lvl7pPr marL="1706837" indent="-243834" algn="l" defTabSz="487667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7pPr>
            <a:lvl8pPr marL="1950671" indent="-243834" algn="l" defTabSz="1219170"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8pPr>
            <a:lvl9pPr marL="2194505" indent="-243834" algn="l" defTabSz="487668" rtl="0" eaLnBrk="1" latinLnBrk="0" hangingPunct="1">
              <a:lnSpc>
                <a:spcPct val="120000"/>
              </a:lnSpc>
              <a:spcBef>
                <a:spcPts val="0"/>
              </a:spcBef>
              <a:buClr>
                <a:schemeClr val="accent1"/>
              </a:buClr>
              <a:buSzPct val="80000"/>
              <a:buFont typeface="Arial" pitchFamily="34" charset="0"/>
              <a:buChar char="•"/>
              <a:defRPr sz="1333" kern="1200">
                <a:solidFill>
                  <a:schemeClr val="tx2"/>
                </a:solidFill>
                <a:latin typeface="+mn-lt"/>
                <a:ea typeface="+mn-ea"/>
                <a:cs typeface="+mn-cs"/>
              </a:defRPr>
            </a:lvl9pPr>
          </a:lstStyle>
          <a:p>
            <a:pPr marL="0" marR="0" lvl="0" indent="0" algn="l" defTabSz="487668" rtl="0" eaLnBrk="1" fontAlgn="auto" latinLnBrk="0" hangingPunct="1">
              <a:lnSpc>
                <a:spcPct val="85000"/>
              </a:lnSpc>
              <a:spcBef>
                <a:spcPts val="1067"/>
              </a:spcBef>
              <a:spcAft>
                <a:spcPts val="0"/>
              </a:spcAft>
              <a:buClr>
                <a:srgbClr val="80375F"/>
              </a:buClr>
              <a:buSzPct val="80000"/>
              <a:buFont typeface="Arial" pitchFamily="34" charset="0"/>
              <a:buNone/>
              <a:tabLst/>
              <a:defRPr/>
            </a:pPr>
            <a:r>
              <a:rPr kumimoji="0" lang="en-US" sz="2667" b="0" i="0" u="none" strike="noStrike" kern="1200" cap="none" spc="0" normalizeH="0" baseline="0" noProof="0" dirty="0">
                <a:ln>
                  <a:noFill/>
                </a:ln>
                <a:solidFill>
                  <a:srgbClr val="FFFFFF"/>
                </a:solidFill>
                <a:effectLst/>
                <a:uLnTx/>
                <a:uFillTx/>
                <a:latin typeface="Calibri Light"/>
                <a:ea typeface="+mn-ea"/>
                <a:cs typeface="+mn-cs"/>
              </a:rPr>
              <a:t>The second one is schema that has one row for each column in each ci360 data table. This information plus the prior table are used to read the </a:t>
            </a:r>
            <a:r>
              <a:rPr kumimoji="0" lang="en-US" sz="2667" b="0" i="0" u="none" strike="noStrike" kern="1200" cap="none" spc="0" normalizeH="0" baseline="0" noProof="0" dirty="0" err="1">
                <a:ln>
                  <a:noFill/>
                </a:ln>
                <a:solidFill>
                  <a:srgbClr val="FFFFFF"/>
                </a:solidFill>
                <a:effectLst/>
                <a:uLnTx/>
                <a:uFillTx/>
                <a:latin typeface="Calibri Light"/>
                <a:ea typeface="+mn-ea"/>
                <a:cs typeface="+mn-cs"/>
              </a:rPr>
              <a:t>gzip</a:t>
            </a:r>
            <a:r>
              <a:rPr kumimoji="0" lang="en-US" sz="2667" b="0" i="0" u="none" strike="noStrike" kern="1200" cap="none" spc="0" normalizeH="0" baseline="0" noProof="0" dirty="0">
                <a:ln>
                  <a:noFill/>
                </a:ln>
                <a:solidFill>
                  <a:srgbClr val="FFFFFF"/>
                </a:solidFill>
                <a:effectLst/>
                <a:uLnTx/>
                <a:uFillTx/>
                <a:latin typeface="Calibri Light"/>
                <a:ea typeface="+mn-ea"/>
                <a:cs typeface="+mn-cs"/>
              </a:rPr>
              <a:t> files into SAS datasets that can more easily be loaded into CAS tables </a:t>
            </a:r>
          </a:p>
          <a:p>
            <a:pPr marL="243834" marR="0" lvl="0" indent="-243834" algn="l" defTabSz="487668" rtl="0" eaLnBrk="1" fontAlgn="auto" latinLnBrk="0" hangingPunct="1">
              <a:lnSpc>
                <a:spcPct val="85000"/>
              </a:lnSpc>
              <a:spcBef>
                <a:spcPts val="1067"/>
              </a:spcBef>
              <a:spcAft>
                <a:spcPts val="0"/>
              </a:spcAft>
              <a:buClr>
                <a:srgbClr val="80375F"/>
              </a:buClr>
              <a:buSzPct val="80000"/>
              <a:buFont typeface="Arial" pitchFamily="34" charset="0"/>
              <a:buChar char="•"/>
              <a:tabLst/>
              <a:defRPr/>
            </a:pPr>
            <a:endParaRPr kumimoji="0" lang="en-US" sz="2667" b="0" i="0" u="none" strike="noStrike" kern="1200" cap="none"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26109758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1018032" y="1230923"/>
            <a:ext cx="10127488" cy="974181"/>
          </a:xfrm>
        </p:spPr>
        <p:txBody>
          <a:bodyPr>
            <a:normAutofit fontScale="92500" lnSpcReduction="10000"/>
          </a:bodyPr>
          <a:lstStyle/>
          <a:p>
            <a:pPr marL="0" indent="0">
              <a:buNone/>
            </a:pPr>
            <a:r>
              <a:rPr lang="en-US" dirty="0"/>
              <a:t>Lastly, the timestamps SAS dataset is created which has one row for each table with at least one </a:t>
            </a:r>
            <a:r>
              <a:rPr lang="en-US" dirty="0" err="1"/>
              <a:t>gzip</a:t>
            </a:r>
            <a:r>
              <a:rPr lang="en-US" dirty="0"/>
              <a:t> file associated with it.   The de-duplication macro will add information about the duplicates removed to this table</a:t>
            </a:r>
          </a:p>
          <a:p>
            <a:endParaRPr lang="en-US" dirty="0"/>
          </a:p>
        </p:txBody>
      </p:sp>
      <p:pic>
        <p:nvPicPr>
          <p:cNvPr id="5" name="Picture 4">
            <a:extLst>
              <a:ext uri="{FF2B5EF4-FFF2-40B4-BE49-F238E27FC236}">
                <a16:creationId xmlns:a16="http://schemas.microsoft.com/office/drawing/2014/main" id="{28D3A209-B0D6-4250-9695-3B100834DCC1}"/>
              </a:ext>
            </a:extLst>
          </p:cNvPr>
          <p:cNvPicPr>
            <a:picLocks noChangeAspect="1"/>
          </p:cNvPicPr>
          <p:nvPr/>
        </p:nvPicPr>
        <p:blipFill>
          <a:blip r:embed="rId2"/>
          <a:stretch>
            <a:fillRect/>
          </a:stretch>
        </p:blipFill>
        <p:spPr>
          <a:xfrm>
            <a:off x="1221232" y="2205104"/>
            <a:ext cx="9741408" cy="4455093"/>
          </a:xfrm>
          <a:prstGeom prst="rect">
            <a:avLst/>
          </a:prstGeom>
        </p:spPr>
      </p:pic>
    </p:spTree>
    <p:extLst>
      <p:ext uri="{BB962C8B-B14F-4D97-AF65-F5344CB8AC3E}">
        <p14:creationId xmlns:p14="http://schemas.microsoft.com/office/powerpoint/2010/main" val="31736648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08000" y="4421163"/>
            <a:ext cx="11115040" cy="2014241"/>
          </a:xfrm>
        </p:spPr>
        <p:txBody>
          <a:bodyPr>
            <a:normAutofit fontScale="85000" lnSpcReduction="10000"/>
          </a:bodyPr>
          <a:lstStyle/>
          <a:p>
            <a:r>
              <a:rPr lang="en-US" dirty="0"/>
              <a:t>Once all jobs have completed, a “jobs summary” SAS dataset is created that captures:</a:t>
            </a:r>
          </a:p>
          <a:p>
            <a:pPr lvl="1"/>
            <a:r>
              <a:rPr lang="en-US" dirty="0"/>
              <a:t> All of the related parameters for that job </a:t>
            </a:r>
          </a:p>
          <a:p>
            <a:pPr lvl="1"/>
            <a:r>
              <a:rPr lang="en-US" dirty="0"/>
              <a:t>The return code for each job.  Zero is good.  </a:t>
            </a:r>
          </a:p>
          <a:p>
            <a:pPr lvl="1"/>
            <a:r>
              <a:rPr lang="en-US" dirty="0"/>
              <a:t>The number of suspicious lines in the log</a:t>
            </a:r>
          </a:p>
          <a:p>
            <a:pPr lvl="1"/>
            <a:r>
              <a:rPr lang="en-US" dirty="0"/>
              <a:t>The run time</a:t>
            </a:r>
          </a:p>
        </p:txBody>
      </p:sp>
      <p:pic>
        <p:nvPicPr>
          <p:cNvPr id="4" name="Picture 3">
            <a:extLst>
              <a:ext uri="{FF2B5EF4-FFF2-40B4-BE49-F238E27FC236}">
                <a16:creationId xmlns:a16="http://schemas.microsoft.com/office/drawing/2014/main" id="{25631411-A7A9-4821-8409-EC0243BB4B43}"/>
              </a:ext>
            </a:extLst>
          </p:cNvPr>
          <p:cNvPicPr>
            <a:picLocks noChangeAspect="1"/>
          </p:cNvPicPr>
          <p:nvPr/>
        </p:nvPicPr>
        <p:blipFill>
          <a:blip r:embed="rId2"/>
          <a:stretch>
            <a:fillRect/>
          </a:stretch>
        </p:blipFill>
        <p:spPr>
          <a:xfrm>
            <a:off x="1362456" y="1088683"/>
            <a:ext cx="9733280" cy="3252474"/>
          </a:xfrm>
          <a:prstGeom prst="rect">
            <a:avLst/>
          </a:prstGeom>
        </p:spPr>
      </p:pic>
    </p:spTree>
    <p:extLst>
      <p:ext uri="{BB962C8B-B14F-4D97-AF65-F5344CB8AC3E}">
        <p14:creationId xmlns:p14="http://schemas.microsoft.com/office/powerpoint/2010/main" val="17701196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2A3-E48A-46C8-83A6-CB1B16B2DC9D}"/>
              </a:ext>
            </a:extLst>
          </p:cNvPr>
          <p:cNvSpPr>
            <a:spLocks noGrp="1"/>
          </p:cNvSpPr>
          <p:nvPr>
            <p:ph type="title"/>
          </p:nvPr>
        </p:nvSpPr>
        <p:spPr/>
        <p:txBody>
          <a:bodyPr/>
          <a:lstStyle/>
          <a:p>
            <a:r>
              <a:rPr lang="en-US" dirty="0"/>
              <a:t>Sample use cases</a:t>
            </a:r>
          </a:p>
        </p:txBody>
      </p:sp>
      <p:sp>
        <p:nvSpPr>
          <p:cNvPr id="3" name="Content Placeholder 2">
            <a:extLst>
              <a:ext uri="{FF2B5EF4-FFF2-40B4-BE49-F238E27FC236}">
                <a16:creationId xmlns:a16="http://schemas.microsoft.com/office/drawing/2014/main" id="{3E8147B3-35E4-49AF-B21C-C95A2B873DE6}"/>
              </a:ext>
            </a:extLst>
          </p:cNvPr>
          <p:cNvSpPr>
            <a:spLocks noGrp="1"/>
          </p:cNvSpPr>
          <p:nvPr>
            <p:ph sz="quarter" idx="11"/>
          </p:nvPr>
        </p:nvSpPr>
        <p:spPr/>
        <p:txBody>
          <a:bodyPr/>
          <a:lstStyle/>
          <a:p>
            <a:r>
              <a:rPr lang="en-US" dirty="0"/>
              <a:t>Predict likelihood to convert for visitors using ci360 data as predictors and a ci360 event as the conversion event</a:t>
            </a:r>
          </a:p>
          <a:p>
            <a:r>
              <a:rPr lang="en-US" dirty="0"/>
              <a:t>Predict expected response value (e.g. revenue) given a conversion and use this to target special offers to encourage visitors with high expected revenue to convert</a:t>
            </a:r>
          </a:p>
          <a:p>
            <a:r>
              <a:rPr lang="en-US" dirty="0"/>
              <a:t>Create CI360 segment (and use for task targeting) based on model scores that target those customers most likely to convert </a:t>
            </a:r>
          </a:p>
          <a:p>
            <a:r>
              <a:rPr lang="en-US" dirty="0"/>
              <a:t>Build a content recommender and associated top X recommendations and upload the resulting personalized recommendations for execution with a ci360 task</a:t>
            </a:r>
          </a:p>
          <a:p>
            <a:r>
              <a:rPr lang="en-US" dirty="0"/>
              <a:t>Create forecasts of expected future web activity based on past data</a:t>
            </a:r>
          </a:p>
        </p:txBody>
      </p:sp>
    </p:spTree>
    <p:extLst>
      <p:ext uri="{BB962C8B-B14F-4D97-AF65-F5344CB8AC3E}">
        <p14:creationId xmlns:p14="http://schemas.microsoft.com/office/powerpoint/2010/main" val="34370143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08000" y="1230923"/>
            <a:ext cx="4567633" cy="4937760"/>
          </a:xfrm>
        </p:spPr>
        <p:txBody>
          <a:bodyPr>
            <a:normAutofit/>
          </a:bodyPr>
          <a:lstStyle/>
          <a:p>
            <a:r>
              <a:rPr lang="en-US" dirty="0"/>
              <a:t>The </a:t>
            </a:r>
            <a:r>
              <a:rPr lang="en-US" dirty="0" err="1"/>
              <a:t>check_log</a:t>
            </a:r>
            <a:r>
              <a:rPr lang="en-US" dirty="0"/>
              <a:t> SAS dataset compiles all of the warnings/errors and notes of interest across all of the different jobs</a:t>
            </a:r>
          </a:p>
          <a:p>
            <a:r>
              <a:rPr lang="en-US" dirty="0"/>
              <a:t>The logs for individual jobs should be inspected to determine if proc http eventually did succeed if there are any http errors</a:t>
            </a:r>
          </a:p>
        </p:txBody>
      </p:sp>
      <p:pic>
        <p:nvPicPr>
          <p:cNvPr id="5" name="Picture 4">
            <a:extLst>
              <a:ext uri="{FF2B5EF4-FFF2-40B4-BE49-F238E27FC236}">
                <a16:creationId xmlns:a16="http://schemas.microsoft.com/office/drawing/2014/main" id="{C4048332-B0DC-4253-ABFE-79863D3BDF8D}"/>
              </a:ext>
            </a:extLst>
          </p:cNvPr>
          <p:cNvPicPr>
            <a:picLocks noChangeAspect="1"/>
          </p:cNvPicPr>
          <p:nvPr/>
        </p:nvPicPr>
        <p:blipFill>
          <a:blip r:embed="rId2"/>
          <a:stretch>
            <a:fillRect/>
          </a:stretch>
        </p:blipFill>
        <p:spPr>
          <a:xfrm>
            <a:off x="5075633" y="1230923"/>
            <a:ext cx="6839183" cy="3058795"/>
          </a:xfrm>
          <a:prstGeom prst="rect">
            <a:avLst/>
          </a:prstGeom>
        </p:spPr>
      </p:pic>
      <p:pic>
        <p:nvPicPr>
          <p:cNvPr id="4" name="Picture 3">
            <a:extLst>
              <a:ext uri="{FF2B5EF4-FFF2-40B4-BE49-F238E27FC236}">
                <a16:creationId xmlns:a16="http://schemas.microsoft.com/office/drawing/2014/main" id="{93722E29-F28B-42BE-A28B-439BC47A7590}"/>
              </a:ext>
            </a:extLst>
          </p:cNvPr>
          <p:cNvPicPr>
            <a:picLocks noChangeAspect="1"/>
          </p:cNvPicPr>
          <p:nvPr/>
        </p:nvPicPr>
        <p:blipFill>
          <a:blip r:embed="rId3"/>
          <a:stretch>
            <a:fillRect/>
          </a:stretch>
        </p:blipFill>
        <p:spPr>
          <a:xfrm>
            <a:off x="2933376" y="4922427"/>
            <a:ext cx="8900160" cy="1457159"/>
          </a:xfrm>
          <a:prstGeom prst="rect">
            <a:avLst/>
          </a:prstGeom>
        </p:spPr>
      </p:pic>
      <p:sp>
        <p:nvSpPr>
          <p:cNvPr id="6" name="Rectangle: Rounded Corners 5">
            <a:extLst>
              <a:ext uri="{FF2B5EF4-FFF2-40B4-BE49-F238E27FC236}">
                <a16:creationId xmlns:a16="http://schemas.microsoft.com/office/drawing/2014/main" id="{A1155702-D98D-45DF-8A2A-2497A3D577E4}"/>
              </a:ext>
            </a:extLst>
          </p:cNvPr>
          <p:cNvSpPr/>
          <p:nvPr/>
        </p:nvSpPr>
        <p:spPr>
          <a:xfrm>
            <a:off x="5760720" y="2763520"/>
            <a:ext cx="1097280" cy="2032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38476810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Validating the download process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08000" y="1230923"/>
            <a:ext cx="4567633" cy="4937760"/>
          </a:xfrm>
        </p:spPr>
        <p:txBody>
          <a:bodyPr>
            <a:normAutofit/>
          </a:bodyPr>
          <a:lstStyle/>
          <a:p>
            <a:r>
              <a:rPr lang="en-US" dirty="0"/>
              <a:t>Iteration files can be useful if something goes wrong which does not happen very often</a:t>
            </a:r>
          </a:p>
          <a:p>
            <a:r>
              <a:rPr lang="en-US" dirty="0"/>
              <a:t>DON’T open the </a:t>
            </a:r>
            <a:r>
              <a:rPr lang="en-US" dirty="0" err="1"/>
              <a:t>gzip_files</a:t>
            </a:r>
            <a:r>
              <a:rPr lang="en-US" dirty="0"/>
              <a:t> folder as there are most likely thousands of </a:t>
            </a:r>
            <a:r>
              <a:rPr lang="en-US" dirty="0" err="1"/>
              <a:t>gzip</a:t>
            </a:r>
            <a:r>
              <a:rPr lang="en-US" dirty="0"/>
              <a:t> files that will likely take a really long time to show in your SAS Studio session</a:t>
            </a:r>
          </a:p>
        </p:txBody>
      </p:sp>
      <p:pic>
        <p:nvPicPr>
          <p:cNvPr id="4" name="Picture 3">
            <a:extLst>
              <a:ext uri="{FF2B5EF4-FFF2-40B4-BE49-F238E27FC236}">
                <a16:creationId xmlns:a16="http://schemas.microsoft.com/office/drawing/2014/main" id="{15119A8E-87BA-407C-9C92-EC22F0E5B826}"/>
              </a:ext>
            </a:extLst>
          </p:cNvPr>
          <p:cNvPicPr>
            <a:picLocks noChangeAspect="1"/>
          </p:cNvPicPr>
          <p:nvPr/>
        </p:nvPicPr>
        <p:blipFill>
          <a:blip r:embed="rId2"/>
          <a:stretch>
            <a:fillRect/>
          </a:stretch>
        </p:blipFill>
        <p:spPr>
          <a:xfrm>
            <a:off x="6474927" y="1341120"/>
            <a:ext cx="3338700" cy="5059680"/>
          </a:xfrm>
          <a:prstGeom prst="rect">
            <a:avLst/>
          </a:prstGeom>
        </p:spPr>
      </p:pic>
    </p:spTree>
    <p:extLst>
      <p:ext uri="{BB962C8B-B14F-4D97-AF65-F5344CB8AC3E}">
        <p14:creationId xmlns:p14="http://schemas.microsoft.com/office/powerpoint/2010/main" val="20818489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Step 2: Read </a:t>
            </a:r>
            <a:r>
              <a:rPr lang="en-US" dirty="0" err="1"/>
              <a:t>gzip</a:t>
            </a:r>
            <a:r>
              <a:rPr lang="en-US" dirty="0"/>
              <a:t> files into </a:t>
            </a:r>
            <a:r>
              <a:rPr lang="en-US" dirty="0" err="1"/>
              <a:t>sas</a:t>
            </a:r>
            <a:r>
              <a:rPr lang="en-US" dirty="0"/>
              <a:t> datasets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7" y="1230924"/>
            <a:ext cx="6279847" cy="5334708"/>
          </a:xfrm>
        </p:spPr>
        <p:txBody>
          <a:bodyPr>
            <a:normAutofit fontScale="55000" lnSpcReduction="20000"/>
          </a:bodyPr>
          <a:lstStyle/>
          <a:p>
            <a:pPr marL="0" indent="0">
              <a:buNone/>
            </a:pPr>
            <a:r>
              <a:rPr lang="en-US" dirty="0"/>
              <a:t>The download programs only download the “raw” </a:t>
            </a:r>
            <a:r>
              <a:rPr lang="en-US" dirty="0" err="1"/>
              <a:t>gzip</a:t>
            </a:r>
            <a:r>
              <a:rPr lang="en-US" dirty="0"/>
              <a:t> files contain delimited text files. </a:t>
            </a:r>
          </a:p>
          <a:p>
            <a:pPr marL="0" indent="0">
              <a:buNone/>
            </a:pPr>
            <a:r>
              <a:rPr lang="en-US" dirty="0"/>
              <a:t>The next step is to read these </a:t>
            </a:r>
            <a:r>
              <a:rPr lang="en-US" dirty="0" err="1"/>
              <a:t>gzip</a:t>
            </a:r>
            <a:r>
              <a:rPr lang="en-US" dirty="0"/>
              <a:t> files into SAS datasets for further cleansing and analysis.</a:t>
            </a:r>
          </a:p>
          <a:p>
            <a:pPr marL="0" indent="0">
              <a:buNone/>
            </a:pPr>
            <a:endParaRPr lang="en-US" dirty="0"/>
          </a:p>
          <a:p>
            <a:pPr marL="0" indent="0">
              <a:buNone/>
            </a:pPr>
            <a:r>
              <a:rPr lang="en-US" dirty="0"/>
              <a:t>Similarly, to the download program:</a:t>
            </a:r>
          </a:p>
          <a:p>
            <a:r>
              <a:rPr lang="en-US" dirty="0"/>
              <a:t>The proc </a:t>
            </a:r>
            <a:r>
              <a:rPr lang="en-US" dirty="0" err="1"/>
              <a:t>printto</a:t>
            </a:r>
            <a:r>
              <a:rPr lang="en-US" dirty="0"/>
              <a:t> sends the log to a file rather than the log window in SAS Studio.  This is optional.</a:t>
            </a:r>
          </a:p>
          <a:p>
            <a:r>
              <a:rPr lang="en-US" dirty="0"/>
              <a:t>The pair of Stopwatch invocations measures and reports on the time it takes the code in the middle to run.</a:t>
            </a:r>
          </a:p>
          <a:p>
            <a:pPr marL="0" indent="0">
              <a:buNone/>
            </a:pPr>
            <a:endParaRPr lang="en-US" dirty="0"/>
          </a:p>
          <a:p>
            <a:pPr marL="0" indent="0">
              <a:buNone/>
            </a:pPr>
            <a:r>
              <a:rPr lang="en-US" dirty="0"/>
              <a:t>If XCMD is allowed, then:</a:t>
            </a:r>
          </a:p>
          <a:p>
            <a:r>
              <a:rPr lang="en-US" dirty="0"/>
              <a:t>Set </a:t>
            </a:r>
            <a:r>
              <a:rPr lang="en-US" dirty="0" err="1"/>
              <a:t>UncompressCommand</a:t>
            </a:r>
            <a:r>
              <a:rPr lang="en-US" dirty="0"/>
              <a:t> value to an appropriate value for your environment.  If you are using </a:t>
            </a:r>
            <a:r>
              <a:rPr lang="en-US" dirty="0" err="1"/>
              <a:t>gzip</a:t>
            </a:r>
            <a:r>
              <a:rPr lang="en-US" dirty="0"/>
              <a:t>, keep the value in the sample code.</a:t>
            </a:r>
          </a:p>
          <a:p>
            <a:pPr marL="0" indent="0">
              <a:buNone/>
            </a:pPr>
            <a:r>
              <a:rPr lang="en-US" dirty="0"/>
              <a:t>If XCMD is NOT allowed, but you have OS level access, then:</a:t>
            </a:r>
          </a:p>
          <a:p>
            <a:r>
              <a:rPr lang="en-US" dirty="0" err="1"/>
              <a:t>uncompress</a:t>
            </a:r>
            <a:r>
              <a:rPr lang="en-US" dirty="0"/>
              <a:t> the files directly outside of SAS via OS with </a:t>
            </a:r>
            <a:r>
              <a:rPr lang="en-US" dirty="0" err="1"/>
              <a:t>gzip</a:t>
            </a:r>
            <a:r>
              <a:rPr lang="en-US" dirty="0"/>
              <a:t>/7zip/</a:t>
            </a:r>
            <a:r>
              <a:rPr lang="en-US" dirty="0" err="1"/>
              <a:t>etc</a:t>
            </a:r>
            <a:endParaRPr lang="en-US" dirty="0"/>
          </a:p>
          <a:p>
            <a:r>
              <a:rPr lang="en-US" dirty="0"/>
              <a:t>Set parameter </a:t>
            </a:r>
            <a:r>
              <a:rPr lang="en-US" dirty="0" err="1"/>
              <a:t>FilesUncompressed</a:t>
            </a:r>
            <a:r>
              <a:rPr lang="en-US" dirty="0"/>
              <a:t>=Y</a:t>
            </a:r>
          </a:p>
          <a:p>
            <a:pPr marL="0" indent="0">
              <a:buNone/>
            </a:pPr>
            <a:r>
              <a:rPr lang="en-US" dirty="0"/>
              <a:t>If XCMD is NOT allowed and NO OS level access then:</a:t>
            </a:r>
          </a:p>
          <a:p>
            <a:r>
              <a:rPr lang="en-US" dirty="0"/>
              <a:t>Set parameter </a:t>
            </a:r>
            <a:r>
              <a:rPr lang="en-US" dirty="0" err="1"/>
              <a:t>FilesUncompressed</a:t>
            </a:r>
            <a:r>
              <a:rPr lang="en-US" dirty="0"/>
              <a:t>=Y</a:t>
            </a:r>
          </a:p>
          <a:p>
            <a:r>
              <a:rPr lang="en-US" dirty="0"/>
              <a:t>Set parameter </a:t>
            </a:r>
            <a:r>
              <a:rPr lang="en-US" dirty="0" err="1"/>
              <a:t>UncompressCommand</a:t>
            </a:r>
            <a:r>
              <a:rPr lang="en-US" dirty="0"/>
              <a:t>= (e.g. blank/null value)</a:t>
            </a:r>
          </a:p>
        </p:txBody>
      </p:sp>
      <p:pic>
        <p:nvPicPr>
          <p:cNvPr id="4" name="Picture 3">
            <a:extLst>
              <a:ext uri="{FF2B5EF4-FFF2-40B4-BE49-F238E27FC236}">
                <a16:creationId xmlns:a16="http://schemas.microsoft.com/office/drawing/2014/main" id="{C2614CBB-9B09-4451-892E-20EBC9FB099F}"/>
              </a:ext>
            </a:extLst>
          </p:cNvPr>
          <p:cNvPicPr>
            <a:picLocks noChangeAspect="1"/>
          </p:cNvPicPr>
          <p:nvPr/>
        </p:nvPicPr>
        <p:blipFill>
          <a:blip r:embed="rId3"/>
          <a:stretch>
            <a:fillRect/>
          </a:stretch>
        </p:blipFill>
        <p:spPr>
          <a:xfrm>
            <a:off x="6790894" y="1230924"/>
            <a:ext cx="5171843" cy="2205965"/>
          </a:xfrm>
          <a:prstGeom prst="rect">
            <a:avLst/>
          </a:prstGeom>
        </p:spPr>
      </p:pic>
    </p:spTree>
    <p:extLst>
      <p:ext uri="{BB962C8B-B14F-4D97-AF65-F5344CB8AC3E}">
        <p14:creationId xmlns:p14="http://schemas.microsoft.com/office/powerpoint/2010/main" val="15538497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p:txBody>
          <a:bodyPr/>
          <a:lstStyle/>
          <a:p>
            <a:r>
              <a:rPr lang="en-US" dirty="0"/>
              <a:t>Clean/prepare ci360 data</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4064695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789-C59C-4CA3-8981-0CF9AEB47BBB}"/>
              </a:ext>
            </a:extLst>
          </p:cNvPr>
          <p:cNvSpPr>
            <a:spLocks noGrp="1"/>
          </p:cNvSpPr>
          <p:nvPr>
            <p:ph type="title"/>
          </p:nvPr>
        </p:nvSpPr>
        <p:spPr/>
        <p:txBody>
          <a:bodyPr>
            <a:normAutofit/>
          </a:bodyPr>
          <a:lstStyle/>
          <a:p>
            <a:r>
              <a:rPr lang="en-US" dirty="0"/>
              <a:t>Steps to process ci360 data</a:t>
            </a:r>
          </a:p>
        </p:txBody>
      </p:sp>
      <p:sp>
        <p:nvSpPr>
          <p:cNvPr id="3" name="Content Placeholder 2">
            <a:extLst>
              <a:ext uri="{FF2B5EF4-FFF2-40B4-BE49-F238E27FC236}">
                <a16:creationId xmlns:a16="http://schemas.microsoft.com/office/drawing/2014/main" id="{D871FD26-F577-4B54-965C-DDE5B3FF1807}"/>
              </a:ext>
            </a:extLst>
          </p:cNvPr>
          <p:cNvSpPr>
            <a:spLocks noGrp="1"/>
          </p:cNvSpPr>
          <p:nvPr>
            <p:ph idx="1"/>
          </p:nvPr>
        </p:nvSpPr>
        <p:spPr>
          <a:xfrm>
            <a:off x="714658" y="1659200"/>
            <a:ext cx="10515600" cy="4622330"/>
          </a:xfrm>
        </p:spPr>
        <p:txBody>
          <a:bodyPr>
            <a:normAutofit fontScale="92500" lnSpcReduction="10000"/>
          </a:bodyPr>
          <a:lstStyle/>
          <a:p>
            <a:r>
              <a:rPr lang="en-US" dirty="0"/>
              <a:t>After the raw </a:t>
            </a:r>
            <a:r>
              <a:rPr lang="en-US" dirty="0" err="1"/>
              <a:t>gzip</a:t>
            </a:r>
            <a:r>
              <a:rPr lang="en-US" dirty="0"/>
              <a:t> files have been downloaded and loaded into SAS datasets, there are a couple steps to process the data for analysis:</a:t>
            </a:r>
          </a:p>
          <a:p>
            <a:pPr lvl="1"/>
            <a:r>
              <a:rPr lang="en-US" dirty="0"/>
              <a:t>Some of the partitioned data tables can contain small numbers of duplicate records that should be removed </a:t>
            </a:r>
          </a:p>
          <a:p>
            <a:pPr lvl="1"/>
            <a:r>
              <a:rPr lang="en-US" dirty="0"/>
              <a:t>Customer identities need to be processed to link anonymous sessions with the known user when possible</a:t>
            </a:r>
          </a:p>
          <a:p>
            <a:r>
              <a:rPr lang="en-US" dirty="0"/>
              <a:t>For ease of use, “extension” tables or those that end in EXT are joined with the main tables.  </a:t>
            </a:r>
          </a:p>
          <a:p>
            <a:r>
              <a:rPr lang="en-US" dirty="0"/>
              <a:t>I downloaded latest 60 days but now it is 30 days later and I want to add that data in with my previous data</a:t>
            </a:r>
          </a:p>
          <a:p>
            <a:r>
              <a:rPr lang="en-US" dirty="0"/>
              <a:t>If any event custom attributes were configured and captured with the CI360 UI, the values can be extracted using the “</a:t>
            </a:r>
            <a:r>
              <a:rPr lang="en-US" dirty="0" err="1"/>
              <a:t>extract_properties_map_doc_cols.sas</a:t>
            </a:r>
            <a:r>
              <a:rPr lang="en-US" dirty="0"/>
              <a:t>” macro</a:t>
            </a:r>
          </a:p>
        </p:txBody>
      </p:sp>
      <p:sp>
        <p:nvSpPr>
          <p:cNvPr id="4" name="Text Placeholder 3">
            <a:extLst>
              <a:ext uri="{FF2B5EF4-FFF2-40B4-BE49-F238E27FC236}">
                <a16:creationId xmlns:a16="http://schemas.microsoft.com/office/drawing/2014/main" id="{91C6AD50-B290-4458-B91F-8FF3A28230A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421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789-C59C-4CA3-8981-0CF9AEB47BBB}"/>
              </a:ext>
            </a:extLst>
          </p:cNvPr>
          <p:cNvSpPr>
            <a:spLocks noGrp="1"/>
          </p:cNvSpPr>
          <p:nvPr>
            <p:ph type="title"/>
          </p:nvPr>
        </p:nvSpPr>
        <p:spPr/>
        <p:txBody>
          <a:bodyPr>
            <a:normAutofit/>
          </a:bodyPr>
          <a:lstStyle/>
          <a:p>
            <a:r>
              <a:rPr lang="en-US" dirty="0"/>
              <a:t>Removing Duplicate Records</a:t>
            </a:r>
          </a:p>
        </p:txBody>
      </p:sp>
      <p:sp>
        <p:nvSpPr>
          <p:cNvPr id="3" name="Content Placeholder 2">
            <a:extLst>
              <a:ext uri="{FF2B5EF4-FFF2-40B4-BE49-F238E27FC236}">
                <a16:creationId xmlns:a16="http://schemas.microsoft.com/office/drawing/2014/main" id="{D871FD26-F577-4B54-965C-DDE5B3FF1807}"/>
              </a:ext>
            </a:extLst>
          </p:cNvPr>
          <p:cNvSpPr>
            <a:spLocks noGrp="1"/>
          </p:cNvSpPr>
          <p:nvPr>
            <p:ph idx="1"/>
          </p:nvPr>
        </p:nvSpPr>
        <p:spPr>
          <a:xfrm>
            <a:off x="714658" y="1659200"/>
            <a:ext cx="10515600" cy="3706119"/>
          </a:xfrm>
        </p:spPr>
        <p:txBody>
          <a:bodyPr>
            <a:normAutofit fontScale="92500" lnSpcReduction="20000"/>
          </a:bodyPr>
          <a:lstStyle/>
          <a:p>
            <a:r>
              <a:rPr lang="en-US" dirty="0"/>
              <a:t>Duplicates are expected but there are typically very few numbers of duplicate records</a:t>
            </a:r>
          </a:p>
          <a:p>
            <a:r>
              <a:rPr lang="en-US" dirty="0"/>
              <a:t>What causes duplicates?</a:t>
            </a:r>
          </a:p>
          <a:p>
            <a:pPr lvl="1"/>
            <a:r>
              <a:rPr lang="en-US" dirty="0"/>
              <a:t>The browser thinks the event didn’t get through, but it in fact did. And then the browser sends the event again</a:t>
            </a:r>
          </a:p>
          <a:p>
            <a:pPr lvl="1"/>
            <a:r>
              <a:rPr lang="en-US" dirty="0"/>
              <a:t>There are probably other scenarios that have to deal with the interactions of browsers and </a:t>
            </a:r>
            <a:r>
              <a:rPr lang="en-US" dirty="0" err="1"/>
              <a:t>javascript</a:t>
            </a:r>
            <a:r>
              <a:rPr lang="en-US" dirty="0"/>
              <a:t>, but this one is the most common we have seen. </a:t>
            </a:r>
          </a:p>
          <a:p>
            <a:r>
              <a:rPr lang="en-US" dirty="0"/>
              <a:t>Primary key(s) by table </a:t>
            </a:r>
          </a:p>
          <a:p>
            <a:pPr lvl="1"/>
            <a:r>
              <a:rPr lang="en-US" dirty="0"/>
              <a:t>SAS documentation is working on documenting and publishing these keys for each table</a:t>
            </a:r>
          </a:p>
          <a:p>
            <a:pPr lvl="1"/>
            <a:r>
              <a:rPr lang="en-US" dirty="0"/>
              <a:t>In the mean time, I have created best guess Excel spreadsheet that captures primary key variables included in the repository called “ci360_database_table_sort_vars.xlsx”</a:t>
            </a:r>
          </a:p>
        </p:txBody>
      </p:sp>
      <p:sp>
        <p:nvSpPr>
          <p:cNvPr id="4" name="Text Placeholder 3">
            <a:extLst>
              <a:ext uri="{FF2B5EF4-FFF2-40B4-BE49-F238E27FC236}">
                <a16:creationId xmlns:a16="http://schemas.microsoft.com/office/drawing/2014/main" id="{91C6AD50-B290-4458-B91F-8FF3A28230A2}"/>
              </a:ext>
            </a:extLst>
          </p:cNvPr>
          <p:cNvSpPr>
            <a:spLocks noGrp="1"/>
          </p:cNvSpPr>
          <p:nvPr>
            <p:ph type="body" sz="quarter" idx="10"/>
          </p:nvPr>
        </p:nvSpPr>
        <p:spPr/>
        <p:txBody>
          <a:bodyPr/>
          <a:lstStyle/>
          <a:p>
            <a:r>
              <a:rPr lang="pt-BR" dirty="0"/>
              <a:t>remove_udm_data_dups.sas</a:t>
            </a:r>
            <a:endParaRPr lang="en-US" dirty="0"/>
          </a:p>
        </p:txBody>
      </p:sp>
    </p:spTree>
    <p:extLst>
      <p:ext uri="{BB962C8B-B14F-4D97-AF65-F5344CB8AC3E}">
        <p14:creationId xmlns:p14="http://schemas.microsoft.com/office/powerpoint/2010/main" val="425141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process CI360 data</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8" y="1230924"/>
            <a:ext cx="5718048" cy="5334708"/>
          </a:xfrm>
        </p:spPr>
        <p:txBody>
          <a:bodyPr>
            <a:normAutofit/>
          </a:bodyPr>
          <a:lstStyle/>
          <a:p>
            <a:pPr marL="0" indent="0">
              <a:buNone/>
            </a:pPr>
            <a:r>
              <a:rPr lang="en-US" dirty="0"/>
              <a:t>How to Remove the duplicates:</a:t>
            </a:r>
          </a:p>
          <a:p>
            <a:r>
              <a:rPr lang="en-US" dirty="0"/>
              <a:t>Make a copy of the “</a:t>
            </a:r>
            <a:r>
              <a:rPr lang="en-US" dirty="0" err="1"/>
              <a:t>ex_remove_duplicates_in_viya.sas</a:t>
            </a:r>
            <a:r>
              <a:rPr lang="en-US" dirty="0"/>
              <a:t>” example code</a:t>
            </a:r>
          </a:p>
          <a:p>
            <a:r>
              <a:rPr lang="en-US" dirty="0"/>
              <a:t>Start a CAS session</a:t>
            </a:r>
          </a:p>
          <a:p>
            <a:r>
              <a:rPr lang="en-US" dirty="0"/>
              <a:t>Set up </a:t>
            </a:r>
            <a:r>
              <a:rPr lang="en-US" dirty="0" err="1"/>
              <a:t>caslibs</a:t>
            </a:r>
            <a:r>
              <a:rPr lang="en-US" dirty="0"/>
              <a:t> and associated CAS </a:t>
            </a:r>
            <a:r>
              <a:rPr lang="en-US" dirty="0" err="1"/>
              <a:t>libnames</a:t>
            </a:r>
            <a:r>
              <a:rPr lang="en-US" dirty="0"/>
              <a:t> for source data and “dups” </a:t>
            </a:r>
            <a:r>
              <a:rPr lang="en-US" dirty="0" err="1"/>
              <a:t>caslib</a:t>
            </a:r>
            <a:r>
              <a:rPr lang="en-US" dirty="0"/>
              <a:t>/</a:t>
            </a:r>
            <a:r>
              <a:rPr lang="en-US" dirty="0" err="1"/>
              <a:t>libname</a:t>
            </a:r>
            <a:r>
              <a:rPr lang="en-US" dirty="0"/>
              <a:t> for removed duplicate records</a:t>
            </a:r>
          </a:p>
          <a:p>
            <a:r>
              <a:rPr lang="en-US" dirty="0"/>
              <a:t>Load timestamps into CAS table</a:t>
            </a:r>
          </a:p>
          <a:p>
            <a:r>
              <a:rPr lang="en-US" dirty="0"/>
              <a:t>Set up parameters and invoke the remove duplicates macro </a:t>
            </a:r>
          </a:p>
        </p:txBody>
      </p:sp>
      <p:pic>
        <p:nvPicPr>
          <p:cNvPr id="5" name="Picture 4">
            <a:extLst>
              <a:ext uri="{FF2B5EF4-FFF2-40B4-BE49-F238E27FC236}">
                <a16:creationId xmlns:a16="http://schemas.microsoft.com/office/drawing/2014/main" id="{79E3FBE6-9AA3-43FE-A8BE-693B70085A7B}"/>
              </a:ext>
            </a:extLst>
          </p:cNvPr>
          <p:cNvPicPr>
            <a:picLocks noChangeAspect="1"/>
          </p:cNvPicPr>
          <p:nvPr/>
        </p:nvPicPr>
        <p:blipFill>
          <a:blip r:embed="rId3"/>
          <a:stretch>
            <a:fillRect/>
          </a:stretch>
        </p:blipFill>
        <p:spPr>
          <a:xfrm>
            <a:off x="6229096" y="1534968"/>
            <a:ext cx="5600286" cy="4467799"/>
          </a:xfrm>
          <a:prstGeom prst="rect">
            <a:avLst/>
          </a:prstGeom>
        </p:spPr>
      </p:pic>
    </p:spTree>
    <p:extLst>
      <p:ext uri="{BB962C8B-B14F-4D97-AF65-F5344CB8AC3E}">
        <p14:creationId xmlns:p14="http://schemas.microsoft.com/office/powerpoint/2010/main" val="34619884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789-C59C-4CA3-8981-0CF9AEB47BBB}"/>
              </a:ext>
            </a:extLst>
          </p:cNvPr>
          <p:cNvSpPr>
            <a:spLocks noGrp="1"/>
          </p:cNvSpPr>
          <p:nvPr>
            <p:ph type="title"/>
          </p:nvPr>
        </p:nvSpPr>
        <p:spPr/>
        <p:txBody>
          <a:bodyPr>
            <a:normAutofit/>
          </a:bodyPr>
          <a:lstStyle/>
          <a:p>
            <a:r>
              <a:rPr lang="en-US" dirty="0"/>
              <a:t>Identity Updates</a:t>
            </a:r>
          </a:p>
        </p:txBody>
      </p:sp>
      <p:sp>
        <p:nvSpPr>
          <p:cNvPr id="3" name="Content Placeholder 2">
            <a:extLst>
              <a:ext uri="{FF2B5EF4-FFF2-40B4-BE49-F238E27FC236}">
                <a16:creationId xmlns:a16="http://schemas.microsoft.com/office/drawing/2014/main" id="{D871FD26-F577-4B54-965C-DDE5B3FF1807}"/>
              </a:ext>
            </a:extLst>
          </p:cNvPr>
          <p:cNvSpPr>
            <a:spLocks noGrp="1"/>
          </p:cNvSpPr>
          <p:nvPr>
            <p:ph idx="1"/>
          </p:nvPr>
        </p:nvSpPr>
        <p:spPr>
          <a:xfrm>
            <a:off x="692624" y="1987201"/>
            <a:ext cx="10515600" cy="3706119"/>
          </a:xfrm>
        </p:spPr>
        <p:txBody>
          <a:bodyPr/>
          <a:lstStyle/>
          <a:p>
            <a:r>
              <a:rPr lang="en-US" dirty="0"/>
              <a:t>Data processing is required for visitors who initially have an anonymous session but later login in order to link to the datahub ID</a:t>
            </a:r>
          </a:p>
          <a:p>
            <a:r>
              <a:rPr lang="en-US" dirty="0"/>
              <a:t>If this step is skipped, then you will have instances in data where multiple different customer IDs are really the same ID</a:t>
            </a:r>
          </a:p>
          <a:p>
            <a:r>
              <a:rPr lang="en-US" dirty="0"/>
              <a:t>It is required to download the identity tables (</a:t>
            </a:r>
            <a:r>
              <a:rPr lang="en-US" dirty="0" err="1"/>
              <a:t>identity_map</a:t>
            </a:r>
            <a:r>
              <a:rPr lang="en-US" dirty="0"/>
              <a:t> </a:t>
            </a:r>
            <a:r>
              <a:rPr lang="en-US" dirty="0" err="1"/>
              <a:t>identity_attributes</a:t>
            </a:r>
            <a:r>
              <a:rPr lang="en-US" dirty="0"/>
              <a:t>) for this step</a:t>
            </a:r>
          </a:p>
          <a:p>
            <a:r>
              <a:rPr lang="en-US" dirty="0"/>
              <a:t>This update must be done PRIOR to aggregating to the customer level </a:t>
            </a:r>
          </a:p>
        </p:txBody>
      </p:sp>
      <p:sp>
        <p:nvSpPr>
          <p:cNvPr id="4" name="Text Placeholder 3">
            <a:extLst>
              <a:ext uri="{FF2B5EF4-FFF2-40B4-BE49-F238E27FC236}">
                <a16:creationId xmlns:a16="http://schemas.microsoft.com/office/drawing/2014/main" id="{91C6AD50-B290-4458-B91F-8FF3A28230A2}"/>
              </a:ext>
            </a:extLst>
          </p:cNvPr>
          <p:cNvSpPr>
            <a:spLocks noGrp="1"/>
          </p:cNvSpPr>
          <p:nvPr>
            <p:ph type="body" sz="quarter" idx="10"/>
          </p:nvPr>
        </p:nvSpPr>
        <p:spPr/>
        <p:txBody>
          <a:bodyPr/>
          <a:lstStyle/>
          <a:p>
            <a:r>
              <a:rPr lang="pt-BR" dirty="0"/>
              <a:t>update_identities.sas</a:t>
            </a:r>
            <a:endParaRPr lang="en-US" dirty="0"/>
          </a:p>
        </p:txBody>
      </p:sp>
    </p:spTree>
    <p:extLst>
      <p:ext uri="{BB962C8B-B14F-4D97-AF65-F5344CB8AC3E}">
        <p14:creationId xmlns:p14="http://schemas.microsoft.com/office/powerpoint/2010/main" val="30487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process CI360 data</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8" y="1182757"/>
            <a:ext cx="5718048" cy="5382875"/>
          </a:xfrm>
        </p:spPr>
        <p:txBody>
          <a:bodyPr>
            <a:normAutofit/>
          </a:bodyPr>
          <a:lstStyle/>
          <a:p>
            <a:r>
              <a:rPr lang="en-US" dirty="0"/>
              <a:t>Make a copy of the “</a:t>
            </a:r>
            <a:r>
              <a:rPr lang="en-US" dirty="0" err="1"/>
              <a:t>ex_update_identities.sas</a:t>
            </a:r>
            <a:r>
              <a:rPr lang="en-US" dirty="0"/>
              <a:t>” code in the examples folder</a:t>
            </a:r>
          </a:p>
          <a:p>
            <a:r>
              <a:rPr lang="en-US" dirty="0"/>
              <a:t>Set up </a:t>
            </a:r>
            <a:r>
              <a:rPr lang="en-US" dirty="0" err="1"/>
              <a:t>libnames</a:t>
            </a:r>
            <a:r>
              <a:rPr lang="en-US" dirty="0"/>
              <a:t> to the data to update and the identity data</a:t>
            </a:r>
          </a:p>
          <a:p>
            <a:r>
              <a:rPr lang="en-US" dirty="0"/>
              <a:t>Run the macro</a:t>
            </a:r>
          </a:p>
        </p:txBody>
      </p:sp>
      <p:pic>
        <p:nvPicPr>
          <p:cNvPr id="5" name="Picture 4">
            <a:extLst>
              <a:ext uri="{FF2B5EF4-FFF2-40B4-BE49-F238E27FC236}">
                <a16:creationId xmlns:a16="http://schemas.microsoft.com/office/drawing/2014/main" id="{2369B048-DB30-4864-9DB1-DCB0855943FE}"/>
              </a:ext>
            </a:extLst>
          </p:cNvPr>
          <p:cNvPicPr>
            <a:picLocks noChangeAspect="1"/>
          </p:cNvPicPr>
          <p:nvPr/>
        </p:nvPicPr>
        <p:blipFill>
          <a:blip r:embed="rId2"/>
          <a:stretch>
            <a:fillRect/>
          </a:stretch>
        </p:blipFill>
        <p:spPr>
          <a:xfrm>
            <a:off x="6482080" y="2002538"/>
            <a:ext cx="4505954" cy="1895740"/>
          </a:xfrm>
          <a:prstGeom prst="rect">
            <a:avLst/>
          </a:prstGeom>
        </p:spPr>
      </p:pic>
    </p:spTree>
    <p:extLst>
      <p:ext uri="{BB962C8B-B14F-4D97-AF65-F5344CB8AC3E}">
        <p14:creationId xmlns:p14="http://schemas.microsoft.com/office/powerpoint/2010/main" val="23090558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789-C59C-4CA3-8981-0CF9AEB47BBB}"/>
              </a:ext>
            </a:extLst>
          </p:cNvPr>
          <p:cNvSpPr>
            <a:spLocks noGrp="1"/>
          </p:cNvSpPr>
          <p:nvPr>
            <p:ph type="title"/>
          </p:nvPr>
        </p:nvSpPr>
        <p:spPr/>
        <p:txBody>
          <a:bodyPr>
            <a:normAutofit/>
          </a:bodyPr>
          <a:lstStyle/>
          <a:p>
            <a:r>
              <a:rPr lang="en-US" dirty="0"/>
              <a:t>Merge EXT table data into main table</a:t>
            </a:r>
          </a:p>
        </p:txBody>
      </p:sp>
      <p:sp>
        <p:nvSpPr>
          <p:cNvPr id="3" name="Content Placeholder 2">
            <a:extLst>
              <a:ext uri="{FF2B5EF4-FFF2-40B4-BE49-F238E27FC236}">
                <a16:creationId xmlns:a16="http://schemas.microsoft.com/office/drawing/2014/main" id="{D871FD26-F577-4B54-965C-DDE5B3FF1807}"/>
              </a:ext>
            </a:extLst>
          </p:cNvPr>
          <p:cNvSpPr>
            <a:spLocks noGrp="1"/>
          </p:cNvSpPr>
          <p:nvPr>
            <p:ph idx="1"/>
          </p:nvPr>
        </p:nvSpPr>
        <p:spPr>
          <a:xfrm>
            <a:off x="692624" y="1987201"/>
            <a:ext cx="10515600" cy="4117897"/>
          </a:xfrm>
        </p:spPr>
        <p:txBody>
          <a:bodyPr>
            <a:normAutofit/>
          </a:bodyPr>
          <a:lstStyle/>
          <a:p>
            <a:r>
              <a:rPr lang="en-US" dirty="0" err="1"/>
              <a:t>Session_details</a:t>
            </a:r>
            <a:r>
              <a:rPr lang="en-US" dirty="0"/>
              <a:t> and </a:t>
            </a:r>
            <a:r>
              <a:rPr lang="en-US" dirty="0" err="1"/>
              <a:t>page_details</a:t>
            </a:r>
            <a:r>
              <a:rPr lang="en-US" dirty="0"/>
              <a:t> have associated EXT tables that contain total time &amp; total active time metrics across the sessions and pages respectively</a:t>
            </a:r>
          </a:p>
          <a:p>
            <a:r>
              <a:rPr lang="en-US" dirty="0"/>
              <a:t>It is expected to see some small number of unmatched records between base and EXT tables</a:t>
            </a:r>
          </a:p>
          <a:p>
            <a:pPr lvl="1"/>
            <a:r>
              <a:rPr lang="en-US" dirty="0"/>
              <a:t>Sessions that started just before start date of data will have a record in EXT table but not in base table</a:t>
            </a:r>
          </a:p>
          <a:p>
            <a:pPr lvl="1"/>
            <a:r>
              <a:rPr lang="en-US" dirty="0"/>
              <a:t>Sessions that started just before the end date of data will have a base table record but not an EXT table record</a:t>
            </a:r>
          </a:p>
        </p:txBody>
      </p:sp>
      <p:sp>
        <p:nvSpPr>
          <p:cNvPr id="4" name="Text Placeholder 3">
            <a:extLst>
              <a:ext uri="{FF2B5EF4-FFF2-40B4-BE49-F238E27FC236}">
                <a16:creationId xmlns:a16="http://schemas.microsoft.com/office/drawing/2014/main" id="{91C6AD50-B290-4458-B91F-8FF3A28230A2}"/>
              </a:ext>
            </a:extLst>
          </p:cNvPr>
          <p:cNvSpPr>
            <a:spLocks noGrp="1"/>
          </p:cNvSpPr>
          <p:nvPr>
            <p:ph type="body" sz="quarter" idx="10"/>
          </p:nvPr>
        </p:nvSpPr>
        <p:spPr/>
        <p:txBody>
          <a:bodyPr/>
          <a:lstStyle/>
          <a:p>
            <a:r>
              <a:rPr lang="en-US" dirty="0" err="1"/>
              <a:t>combine_base_and_ext_disc_detail.sas</a:t>
            </a:r>
            <a:endParaRPr lang="en-US" dirty="0"/>
          </a:p>
        </p:txBody>
      </p:sp>
    </p:spTree>
    <p:extLst>
      <p:ext uri="{BB962C8B-B14F-4D97-AF65-F5344CB8AC3E}">
        <p14:creationId xmlns:p14="http://schemas.microsoft.com/office/powerpoint/2010/main" val="303536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39B66633-DFF9-4E96-8F5E-557C7D855253}"/>
              </a:ext>
            </a:extLst>
          </p:cNvPr>
          <p:cNvSpPr txBox="1"/>
          <p:nvPr/>
        </p:nvSpPr>
        <p:spPr>
          <a:xfrm>
            <a:off x="837110" y="519665"/>
            <a:ext cx="10517780" cy="830997"/>
          </a:xfrm>
          <a:prstGeom prst="rect">
            <a:avLst/>
          </a:prstGeom>
          <a:noFill/>
        </p:spPr>
        <p:txBody>
          <a:bodyPr wrap="square" rtlCol="0">
            <a:spAutoFit/>
          </a:bodyPr>
          <a:lstStyle/>
          <a:p>
            <a:pPr algn="ctr" defTabSz="1219110">
              <a:defRPr/>
            </a:pPr>
            <a:r>
              <a:rPr lang="en-US" sz="2400" b="1" spc="800" dirty="0">
                <a:solidFill>
                  <a:srgbClr val="FFFFFF"/>
                </a:solidFill>
                <a:latin typeface="Calibri"/>
              </a:rPr>
              <a:t>ANALYTIC DATA FLOW</a:t>
            </a:r>
          </a:p>
          <a:p>
            <a:pPr algn="ctr" defTabSz="1219110">
              <a:defRPr/>
            </a:pPr>
            <a:endParaRPr lang="en-US" sz="2400" spc="800" dirty="0">
              <a:solidFill>
                <a:srgbClr val="FFFFFF"/>
              </a:solidFill>
              <a:latin typeface="Calibri Light"/>
            </a:endParaRPr>
          </a:p>
        </p:txBody>
      </p:sp>
      <p:cxnSp>
        <p:nvCxnSpPr>
          <p:cNvPr id="247" name="Straight Connector 246">
            <a:extLst>
              <a:ext uri="{FF2B5EF4-FFF2-40B4-BE49-F238E27FC236}">
                <a16:creationId xmlns:a16="http://schemas.microsoft.com/office/drawing/2014/main" id="{8013CC2A-F35D-4365-ADC2-E2E8EE4CE410}"/>
              </a:ext>
            </a:extLst>
          </p:cNvPr>
          <p:cNvCxnSpPr>
            <a:cxnSpLocks/>
          </p:cNvCxnSpPr>
          <p:nvPr/>
        </p:nvCxnSpPr>
        <p:spPr>
          <a:xfrm>
            <a:off x="1663668" y="480508"/>
            <a:ext cx="9072129" cy="0"/>
          </a:xfrm>
          <a:prstGeom prst="line">
            <a:avLst/>
          </a:prstGeom>
          <a:ln w="19050">
            <a:gradFill flip="none" rotWithShape="1">
              <a:gsLst>
                <a:gs pos="52000">
                  <a:srgbClr val="C865A7"/>
                </a:gs>
                <a:gs pos="87000">
                  <a:srgbClr val="6555A2"/>
                </a:gs>
                <a:gs pos="1000">
                  <a:srgbClr val="6555A2">
                    <a:alpha val="0"/>
                  </a:srgbClr>
                </a:gs>
                <a:gs pos="99000">
                  <a:srgbClr val="6555A2">
                    <a:alpha val="0"/>
                  </a:srgbClr>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D220DDB-BD3A-40C1-9B58-FE260BAD9984}"/>
              </a:ext>
            </a:extLst>
          </p:cNvPr>
          <p:cNvCxnSpPr>
            <a:cxnSpLocks/>
          </p:cNvCxnSpPr>
          <p:nvPr/>
        </p:nvCxnSpPr>
        <p:spPr>
          <a:xfrm>
            <a:off x="1663668" y="1062649"/>
            <a:ext cx="9072129" cy="0"/>
          </a:xfrm>
          <a:prstGeom prst="line">
            <a:avLst/>
          </a:prstGeom>
          <a:ln w="19050">
            <a:gradFill flip="none" rotWithShape="1">
              <a:gsLst>
                <a:gs pos="52000">
                  <a:srgbClr val="C865A7"/>
                </a:gs>
                <a:gs pos="87000">
                  <a:srgbClr val="6555A2"/>
                </a:gs>
                <a:gs pos="1000">
                  <a:srgbClr val="6555A2">
                    <a:alpha val="0"/>
                  </a:srgbClr>
                </a:gs>
                <a:gs pos="99000">
                  <a:srgbClr val="6555A2">
                    <a:alpha val="0"/>
                  </a:srgbClr>
                </a:gs>
                <a:gs pos="18000">
                  <a:srgbClr val="6555A2"/>
                </a:gs>
              </a:gsLst>
              <a:lin ang="108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3974226-CA31-4700-AEDE-FF4ACD106332}"/>
              </a:ext>
            </a:extLst>
          </p:cNvPr>
          <p:cNvCxnSpPr/>
          <p:nvPr/>
        </p:nvCxnSpPr>
        <p:spPr>
          <a:xfrm>
            <a:off x="0" y="3125282"/>
            <a:ext cx="12192000" cy="0"/>
          </a:xfrm>
          <a:prstGeom prst="line">
            <a:avLst/>
          </a:prstGeom>
          <a:ln w="25400" cap="rnd">
            <a:solidFill>
              <a:srgbClr val="BD528E"/>
            </a:solidFill>
            <a:prstDash val="sysDot"/>
          </a:ln>
        </p:spPr>
        <p:style>
          <a:lnRef idx="1">
            <a:schemeClr val="accent1"/>
          </a:lnRef>
          <a:fillRef idx="0">
            <a:schemeClr val="accent1"/>
          </a:fillRef>
          <a:effectRef idx="0">
            <a:schemeClr val="accent1"/>
          </a:effectRef>
          <a:fontRef idx="minor">
            <a:schemeClr val="tx1"/>
          </a:fontRef>
        </p:style>
      </p:cxnSp>
      <p:sp>
        <p:nvSpPr>
          <p:cNvPr id="253" name="Freeform 11">
            <a:extLst>
              <a:ext uri="{FF2B5EF4-FFF2-40B4-BE49-F238E27FC236}">
                <a16:creationId xmlns:a16="http://schemas.microsoft.com/office/drawing/2014/main" id="{35066087-AFF1-4F93-961E-D11CD6303A3B}"/>
              </a:ext>
            </a:extLst>
          </p:cNvPr>
          <p:cNvSpPr>
            <a:spLocks/>
          </p:cNvSpPr>
          <p:nvPr/>
        </p:nvSpPr>
        <p:spPr bwMode="auto">
          <a:xfrm flipH="1">
            <a:off x="2188975" y="1139726"/>
            <a:ext cx="6906751" cy="1985557"/>
          </a:xfrm>
          <a:custGeom>
            <a:avLst/>
            <a:gdLst>
              <a:gd name="T0" fmla="*/ 1129 w 1129"/>
              <a:gd name="T1" fmla="*/ 322 h 324"/>
              <a:gd name="T2" fmla="*/ 990 w 1129"/>
              <a:gd name="T3" fmla="*/ 194 h 324"/>
              <a:gd name="T4" fmla="*/ 979 w 1129"/>
              <a:gd name="T5" fmla="*/ 194 h 324"/>
              <a:gd name="T6" fmla="*/ 850 w 1129"/>
              <a:gd name="T7" fmla="*/ 111 h 324"/>
              <a:gd name="T8" fmla="*/ 825 w 1129"/>
              <a:gd name="T9" fmla="*/ 113 h 324"/>
              <a:gd name="T10" fmla="*/ 638 w 1129"/>
              <a:gd name="T11" fmla="*/ 2 h 324"/>
              <a:gd name="T12" fmla="*/ 497 w 1129"/>
              <a:gd name="T13" fmla="*/ 55 h 324"/>
              <a:gd name="T14" fmla="*/ 363 w 1129"/>
              <a:gd name="T15" fmla="*/ 0 h 324"/>
              <a:gd name="T16" fmla="*/ 186 w 1129"/>
              <a:gd name="T17" fmla="*/ 116 h 324"/>
              <a:gd name="T18" fmla="*/ 0 w 1129"/>
              <a:gd name="T19" fmla="*/ 304 h 324"/>
              <a:gd name="T20" fmla="*/ 1 w 1129"/>
              <a:gd name="T21" fmla="*/ 324 h 324"/>
              <a:gd name="T22" fmla="*/ 856 w 1129"/>
              <a:gd name="T23" fmla="*/ 324 h 324"/>
              <a:gd name="T24" fmla="*/ 856 w 1129"/>
              <a:gd name="T25" fmla="*/ 322 h 324"/>
              <a:gd name="T26" fmla="*/ 1129 w 1129"/>
              <a:gd name="T27" fmla="*/ 32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9" h="324">
                <a:moveTo>
                  <a:pt x="1129" y="322"/>
                </a:moveTo>
                <a:cubicBezTo>
                  <a:pt x="1124" y="250"/>
                  <a:pt x="1064" y="194"/>
                  <a:pt x="990" y="194"/>
                </a:cubicBezTo>
                <a:cubicBezTo>
                  <a:pt x="986" y="194"/>
                  <a:pt x="982" y="194"/>
                  <a:pt x="979" y="194"/>
                </a:cubicBezTo>
                <a:cubicBezTo>
                  <a:pt x="957" y="145"/>
                  <a:pt x="908" y="111"/>
                  <a:pt x="850" y="111"/>
                </a:cubicBezTo>
                <a:cubicBezTo>
                  <a:pt x="842" y="111"/>
                  <a:pt x="833" y="112"/>
                  <a:pt x="825" y="113"/>
                </a:cubicBezTo>
                <a:cubicBezTo>
                  <a:pt x="790" y="47"/>
                  <a:pt x="719" y="2"/>
                  <a:pt x="638" y="2"/>
                </a:cubicBezTo>
                <a:cubicBezTo>
                  <a:pt x="584" y="2"/>
                  <a:pt x="535" y="22"/>
                  <a:pt x="497" y="55"/>
                </a:cubicBezTo>
                <a:cubicBezTo>
                  <a:pt x="463" y="21"/>
                  <a:pt x="415" y="0"/>
                  <a:pt x="363" y="0"/>
                </a:cubicBezTo>
                <a:cubicBezTo>
                  <a:pt x="284" y="0"/>
                  <a:pt x="216" y="48"/>
                  <a:pt x="186" y="116"/>
                </a:cubicBezTo>
                <a:cubicBezTo>
                  <a:pt x="83" y="117"/>
                  <a:pt x="0" y="200"/>
                  <a:pt x="0" y="304"/>
                </a:cubicBezTo>
                <a:cubicBezTo>
                  <a:pt x="0" y="311"/>
                  <a:pt x="0" y="317"/>
                  <a:pt x="1" y="324"/>
                </a:cubicBezTo>
                <a:lnTo>
                  <a:pt x="856" y="324"/>
                </a:lnTo>
                <a:cubicBezTo>
                  <a:pt x="856" y="323"/>
                  <a:pt x="856" y="323"/>
                  <a:pt x="856" y="322"/>
                </a:cubicBezTo>
                <a:lnTo>
                  <a:pt x="1129" y="322"/>
                </a:lnTo>
                <a:close/>
              </a:path>
            </a:pathLst>
          </a:custGeom>
          <a:solidFill>
            <a:srgbClr val="365B6D"/>
          </a:solidFill>
          <a:ln>
            <a:noFill/>
          </a:ln>
        </p:spPr>
        <p:txBody>
          <a:bodyPr vert="horz" wrap="square" lIns="121920" tIns="60960" rIns="121920" bIns="60960" numCol="1" anchor="t" anchorCtr="0" compatLnSpc="1">
            <a:prstTxWarp prst="textNoShape">
              <a:avLst/>
            </a:prstTxWarp>
          </a:bodyPr>
          <a:lstStyle/>
          <a:p>
            <a:pPr defTabSz="1219050">
              <a:defRPr/>
            </a:pPr>
            <a:endParaRPr lang="de-DE" sz="2400">
              <a:solidFill>
                <a:srgbClr val="000000"/>
              </a:solidFill>
              <a:latin typeface="Calibri Light"/>
            </a:endParaRPr>
          </a:p>
        </p:txBody>
      </p:sp>
      <p:sp>
        <p:nvSpPr>
          <p:cNvPr id="268" name="TextBox 267">
            <a:extLst>
              <a:ext uri="{FF2B5EF4-FFF2-40B4-BE49-F238E27FC236}">
                <a16:creationId xmlns:a16="http://schemas.microsoft.com/office/drawing/2014/main" id="{FF44184E-0E8D-4ACA-8392-D20943965158}"/>
              </a:ext>
            </a:extLst>
          </p:cNvPr>
          <p:cNvSpPr txBox="1"/>
          <p:nvPr/>
        </p:nvSpPr>
        <p:spPr>
          <a:xfrm>
            <a:off x="2768352" y="2693441"/>
            <a:ext cx="1718927" cy="303416"/>
          </a:xfrm>
          <a:prstGeom prst="rect">
            <a:avLst/>
          </a:prstGeom>
          <a:noFill/>
        </p:spPr>
        <p:txBody>
          <a:bodyPr wrap="square" rtlCol="0">
            <a:spAutoFit/>
          </a:bodyPr>
          <a:lstStyle>
            <a:defPPr>
              <a:defRPr lang="en-US"/>
            </a:defPPr>
            <a:lvl1pPr>
              <a:defRPr sz="1600" b="1">
                <a:solidFill>
                  <a:schemeClr val="bg1">
                    <a:lumMod val="75000"/>
                  </a:schemeClr>
                </a:solidFill>
                <a:latin typeface="+mj-lt"/>
              </a:defRPr>
            </a:lvl1pPr>
          </a:lstStyle>
          <a:p>
            <a:pPr algn="ctr" defTabSz="1219140">
              <a:lnSpc>
                <a:spcPct val="85000"/>
              </a:lnSpc>
              <a:defRPr/>
            </a:pPr>
            <a:r>
              <a:rPr lang="en-US" dirty="0">
                <a:solidFill>
                  <a:srgbClr val="FFFFFF"/>
                </a:solidFill>
                <a:latin typeface="Calibri"/>
              </a:rPr>
              <a:t>Discover Data</a:t>
            </a:r>
            <a:endParaRPr lang="en-GB" dirty="0">
              <a:solidFill>
                <a:srgbClr val="FFFFFF"/>
              </a:solidFill>
              <a:latin typeface="Calibri"/>
            </a:endParaRPr>
          </a:p>
        </p:txBody>
      </p:sp>
      <p:grpSp>
        <p:nvGrpSpPr>
          <p:cNvPr id="271" name="Group 270">
            <a:extLst>
              <a:ext uri="{FF2B5EF4-FFF2-40B4-BE49-F238E27FC236}">
                <a16:creationId xmlns:a16="http://schemas.microsoft.com/office/drawing/2014/main" id="{CD092D92-039E-4437-B528-F61C6CFE29A0}"/>
              </a:ext>
            </a:extLst>
          </p:cNvPr>
          <p:cNvGrpSpPr/>
          <p:nvPr/>
        </p:nvGrpSpPr>
        <p:grpSpPr>
          <a:xfrm>
            <a:off x="7747848" y="1935046"/>
            <a:ext cx="637983" cy="637981"/>
            <a:chOff x="5173988" y="1031238"/>
            <a:chExt cx="542356" cy="637981"/>
          </a:xfrm>
        </p:grpSpPr>
        <p:sp>
          <p:nvSpPr>
            <p:cNvPr id="272" name="Oval 271">
              <a:extLst>
                <a:ext uri="{FF2B5EF4-FFF2-40B4-BE49-F238E27FC236}">
                  <a16:creationId xmlns:a16="http://schemas.microsoft.com/office/drawing/2014/main" id="{5EF8E011-F609-4826-9B54-40CB650C8AD7}"/>
                </a:ext>
              </a:extLst>
            </p:cNvPr>
            <p:cNvSpPr/>
            <p:nvPr/>
          </p:nvSpPr>
          <p:spPr>
            <a:xfrm>
              <a:off x="5173988" y="1031238"/>
              <a:ext cx="542356" cy="637981"/>
            </a:xfrm>
            <a:prstGeom prst="ellipse">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b="1" dirty="0">
                <a:solidFill>
                  <a:srgbClr val="FFFFFF"/>
                </a:solidFill>
                <a:latin typeface="Calibri"/>
              </a:endParaRPr>
            </a:p>
          </p:txBody>
        </p:sp>
        <p:sp>
          <p:nvSpPr>
            <p:cNvPr id="273" name="Freeform 9">
              <a:extLst>
                <a:ext uri="{FF2B5EF4-FFF2-40B4-BE49-F238E27FC236}">
                  <a16:creationId xmlns:a16="http://schemas.microsoft.com/office/drawing/2014/main" id="{3568FF88-62A0-441F-9611-CA36559B02EE}"/>
                </a:ext>
              </a:extLst>
            </p:cNvPr>
            <p:cNvSpPr>
              <a:spLocks noChangeAspect="1" noEditPoints="1"/>
            </p:cNvSpPr>
            <p:nvPr/>
          </p:nvSpPr>
          <p:spPr bwMode="auto">
            <a:xfrm>
              <a:off x="5247726" y="1160884"/>
              <a:ext cx="401621" cy="333400"/>
            </a:xfrm>
            <a:custGeom>
              <a:avLst/>
              <a:gdLst>
                <a:gd name="T0" fmla="*/ 4799 w 4799"/>
                <a:gd name="T1" fmla="*/ 3516 h 3979"/>
                <a:gd name="T2" fmla="*/ 1191 w 4799"/>
                <a:gd name="T3" fmla="*/ 3583 h 3979"/>
                <a:gd name="T4" fmla="*/ 1191 w 4799"/>
                <a:gd name="T5" fmla="*/ 3449 h 3979"/>
                <a:gd name="T6" fmla="*/ 4799 w 4799"/>
                <a:gd name="T7" fmla="*/ 3516 h 3979"/>
                <a:gd name="T8" fmla="*/ 4799 w 4799"/>
                <a:gd name="T9" fmla="*/ 1947 h 3979"/>
                <a:gd name="T10" fmla="*/ 4733 w 4799"/>
                <a:gd name="T11" fmla="*/ 2014 h 3979"/>
                <a:gd name="T12" fmla="*/ 1124 w 4799"/>
                <a:gd name="T13" fmla="*/ 1947 h 3979"/>
                <a:gd name="T14" fmla="*/ 4733 w 4799"/>
                <a:gd name="T15" fmla="*/ 1880 h 3979"/>
                <a:gd name="T16" fmla="*/ 4799 w 4799"/>
                <a:gd name="T17" fmla="*/ 1947 h 3979"/>
                <a:gd name="T18" fmla="*/ 1124 w 4799"/>
                <a:gd name="T19" fmla="*/ 389 h 3979"/>
                <a:gd name="T20" fmla="*/ 4733 w 4799"/>
                <a:gd name="T21" fmla="*/ 322 h 3979"/>
                <a:gd name="T22" fmla="*/ 4733 w 4799"/>
                <a:gd name="T23" fmla="*/ 456 h 3979"/>
                <a:gd name="T24" fmla="*/ 1124 w 4799"/>
                <a:gd name="T25" fmla="*/ 389 h 3979"/>
                <a:gd name="T26" fmla="*/ 418 w 4799"/>
                <a:gd name="T27" fmla="*/ 3845 h 3979"/>
                <a:gd name="T28" fmla="*/ 133 w 4799"/>
                <a:gd name="T29" fmla="*/ 3560 h 3979"/>
                <a:gd name="T30" fmla="*/ 702 w 4799"/>
                <a:gd name="T31" fmla="*/ 3560 h 3979"/>
                <a:gd name="T32" fmla="*/ 418 w 4799"/>
                <a:gd name="T33" fmla="*/ 3845 h 3979"/>
                <a:gd name="T34" fmla="*/ 418 w 4799"/>
                <a:gd name="T35" fmla="*/ 3142 h 3979"/>
                <a:gd name="T36" fmla="*/ 418 w 4799"/>
                <a:gd name="T37" fmla="*/ 3979 h 3979"/>
                <a:gd name="T38" fmla="*/ 418 w 4799"/>
                <a:gd name="T39" fmla="*/ 3142 h 3979"/>
                <a:gd name="T40" fmla="*/ 418 w 4799"/>
                <a:gd name="T41" fmla="*/ 2273 h 3979"/>
                <a:gd name="T42" fmla="*/ 133 w 4799"/>
                <a:gd name="T43" fmla="*/ 1989 h 3979"/>
                <a:gd name="T44" fmla="*/ 702 w 4799"/>
                <a:gd name="T45" fmla="*/ 1989 h 3979"/>
                <a:gd name="T46" fmla="*/ 418 w 4799"/>
                <a:gd name="T47" fmla="*/ 2273 h 3979"/>
                <a:gd name="T48" fmla="*/ 418 w 4799"/>
                <a:gd name="T49" fmla="*/ 1571 h 3979"/>
                <a:gd name="T50" fmla="*/ 418 w 4799"/>
                <a:gd name="T51" fmla="*/ 2407 h 3979"/>
                <a:gd name="T52" fmla="*/ 418 w 4799"/>
                <a:gd name="T53" fmla="*/ 1571 h 3979"/>
                <a:gd name="T54" fmla="*/ 418 w 4799"/>
                <a:gd name="T55" fmla="*/ 702 h 3979"/>
                <a:gd name="T56" fmla="*/ 133 w 4799"/>
                <a:gd name="T57" fmla="*/ 418 h 3979"/>
                <a:gd name="T58" fmla="*/ 702 w 4799"/>
                <a:gd name="T59" fmla="*/ 418 h 3979"/>
                <a:gd name="T60" fmla="*/ 418 w 4799"/>
                <a:gd name="T61" fmla="*/ 702 h 3979"/>
                <a:gd name="T62" fmla="*/ 418 w 4799"/>
                <a:gd name="T63" fmla="*/ 0 h 3979"/>
                <a:gd name="T64" fmla="*/ 418 w 4799"/>
                <a:gd name="T65" fmla="*/ 836 h 3979"/>
                <a:gd name="T66" fmla="*/ 418 w 4799"/>
                <a:gd name="T67" fmla="*/ 0 h 3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9" h="3979">
                  <a:moveTo>
                    <a:pt x="4799" y="3516"/>
                  </a:moveTo>
                  <a:lnTo>
                    <a:pt x="4799" y="3516"/>
                  </a:lnTo>
                  <a:cubicBezTo>
                    <a:pt x="4799" y="3553"/>
                    <a:pt x="4770" y="3583"/>
                    <a:pt x="4733" y="3583"/>
                  </a:cubicBezTo>
                  <a:lnTo>
                    <a:pt x="1191" y="3583"/>
                  </a:lnTo>
                  <a:cubicBezTo>
                    <a:pt x="1154" y="3583"/>
                    <a:pt x="1124" y="3553"/>
                    <a:pt x="1124" y="3516"/>
                  </a:cubicBezTo>
                  <a:cubicBezTo>
                    <a:pt x="1124" y="3479"/>
                    <a:pt x="1154" y="3449"/>
                    <a:pt x="1191" y="3449"/>
                  </a:cubicBezTo>
                  <a:lnTo>
                    <a:pt x="4733" y="3449"/>
                  </a:lnTo>
                  <a:cubicBezTo>
                    <a:pt x="4770" y="3449"/>
                    <a:pt x="4799" y="3479"/>
                    <a:pt x="4799" y="3516"/>
                  </a:cubicBezTo>
                  <a:lnTo>
                    <a:pt x="4799" y="3516"/>
                  </a:lnTo>
                  <a:close/>
                  <a:moveTo>
                    <a:pt x="4799" y="1947"/>
                  </a:moveTo>
                  <a:lnTo>
                    <a:pt x="4799" y="1947"/>
                  </a:lnTo>
                  <a:cubicBezTo>
                    <a:pt x="4799" y="1984"/>
                    <a:pt x="4770" y="2014"/>
                    <a:pt x="4733" y="2014"/>
                  </a:cubicBezTo>
                  <a:lnTo>
                    <a:pt x="1191" y="2014"/>
                  </a:lnTo>
                  <a:cubicBezTo>
                    <a:pt x="1154" y="2014"/>
                    <a:pt x="1124" y="1984"/>
                    <a:pt x="1124" y="1947"/>
                  </a:cubicBezTo>
                  <a:cubicBezTo>
                    <a:pt x="1124" y="1910"/>
                    <a:pt x="1154" y="1880"/>
                    <a:pt x="1191" y="1880"/>
                  </a:cubicBezTo>
                  <a:lnTo>
                    <a:pt x="4733" y="1880"/>
                  </a:lnTo>
                  <a:cubicBezTo>
                    <a:pt x="4770" y="1880"/>
                    <a:pt x="4799" y="1910"/>
                    <a:pt x="4799" y="1947"/>
                  </a:cubicBezTo>
                  <a:lnTo>
                    <a:pt x="4799" y="1947"/>
                  </a:lnTo>
                  <a:close/>
                  <a:moveTo>
                    <a:pt x="1124" y="389"/>
                  </a:moveTo>
                  <a:lnTo>
                    <a:pt x="1124" y="389"/>
                  </a:lnTo>
                  <a:cubicBezTo>
                    <a:pt x="1124" y="352"/>
                    <a:pt x="1154" y="322"/>
                    <a:pt x="1191" y="322"/>
                  </a:cubicBezTo>
                  <a:lnTo>
                    <a:pt x="4733" y="322"/>
                  </a:lnTo>
                  <a:cubicBezTo>
                    <a:pt x="4770" y="322"/>
                    <a:pt x="4799" y="352"/>
                    <a:pt x="4799" y="389"/>
                  </a:cubicBezTo>
                  <a:cubicBezTo>
                    <a:pt x="4799" y="426"/>
                    <a:pt x="4770" y="456"/>
                    <a:pt x="4733" y="456"/>
                  </a:cubicBezTo>
                  <a:lnTo>
                    <a:pt x="1191" y="456"/>
                  </a:lnTo>
                  <a:cubicBezTo>
                    <a:pt x="1154" y="456"/>
                    <a:pt x="1124" y="426"/>
                    <a:pt x="1124" y="389"/>
                  </a:cubicBezTo>
                  <a:lnTo>
                    <a:pt x="1124" y="389"/>
                  </a:lnTo>
                  <a:close/>
                  <a:moveTo>
                    <a:pt x="418" y="3845"/>
                  </a:moveTo>
                  <a:lnTo>
                    <a:pt x="418" y="3845"/>
                  </a:lnTo>
                  <a:cubicBezTo>
                    <a:pt x="261" y="3845"/>
                    <a:pt x="133" y="3717"/>
                    <a:pt x="133" y="3560"/>
                  </a:cubicBezTo>
                  <a:cubicBezTo>
                    <a:pt x="133" y="3404"/>
                    <a:pt x="261" y="3276"/>
                    <a:pt x="418" y="3276"/>
                  </a:cubicBezTo>
                  <a:cubicBezTo>
                    <a:pt x="574" y="3276"/>
                    <a:pt x="702" y="3404"/>
                    <a:pt x="702" y="3560"/>
                  </a:cubicBezTo>
                  <a:cubicBezTo>
                    <a:pt x="702" y="3717"/>
                    <a:pt x="574" y="3845"/>
                    <a:pt x="418" y="3845"/>
                  </a:cubicBezTo>
                  <a:lnTo>
                    <a:pt x="418" y="3845"/>
                  </a:lnTo>
                  <a:close/>
                  <a:moveTo>
                    <a:pt x="418" y="3142"/>
                  </a:moveTo>
                  <a:lnTo>
                    <a:pt x="418" y="3142"/>
                  </a:lnTo>
                  <a:cubicBezTo>
                    <a:pt x="187" y="3142"/>
                    <a:pt x="0" y="3330"/>
                    <a:pt x="0" y="3560"/>
                  </a:cubicBezTo>
                  <a:cubicBezTo>
                    <a:pt x="0" y="3791"/>
                    <a:pt x="187" y="3979"/>
                    <a:pt x="418" y="3979"/>
                  </a:cubicBezTo>
                  <a:cubicBezTo>
                    <a:pt x="648" y="3979"/>
                    <a:pt x="836" y="3791"/>
                    <a:pt x="836" y="3560"/>
                  </a:cubicBezTo>
                  <a:cubicBezTo>
                    <a:pt x="836" y="3330"/>
                    <a:pt x="648" y="3142"/>
                    <a:pt x="418" y="3142"/>
                  </a:cubicBezTo>
                  <a:lnTo>
                    <a:pt x="418" y="3142"/>
                  </a:lnTo>
                  <a:close/>
                  <a:moveTo>
                    <a:pt x="418" y="2273"/>
                  </a:moveTo>
                  <a:lnTo>
                    <a:pt x="418" y="2273"/>
                  </a:lnTo>
                  <a:cubicBezTo>
                    <a:pt x="261" y="2273"/>
                    <a:pt x="133" y="2146"/>
                    <a:pt x="133" y="1989"/>
                  </a:cubicBezTo>
                  <a:cubicBezTo>
                    <a:pt x="133" y="1832"/>
                    <a:pt x="261" y="1705"/>
                    <a:pt x="418" y="1705"/>
                  </a:cubicBezTo>
                  <a:cubicBezTo>
                    <a:pt x="574" y="1705"/>
                    <a:pt x="702" y="1832"/>
                    <a:pt x="702" y="1989"/>
                  </a:cubicBezTo>
                  <a:cubicBezTo>
                    <a:pt x="702" y="2146"/>
                    <a:pt x="574" y="2273"/>
                    <a:pt x="418" y="2273"/>
                  </a:cubicBezTo>
                  <a:lnTo>
                    <a:pt x="418" y="2273"/>
                  </a:lnTo>
                  <a:close/>
                  <a:moveTo>
                    <a:pt x="418" y="1571"/>
                  </a:moveTo>
                  <a:lnTo>
                    <a:pt x="418" y="1571"/>
                  </a:lnTo>
                  <a:cubicBezTo>
                    <a:pt x="187" y="1571"/>
                    <a:pt x="0" y="1758"/>
                    <a:pt x="0" y="1989"/>
                  </a:cubicBezTo>
                  <a:cubicBezTo>
                    <a:pt x="0" y="2220"/>
                    <a:pt x="187" y="2407"/>
                    <a:pt x="418" y="2407"/>
                  </a:cubicBezTo>
                  <a:cubicBezTo>
                    <a:pt x="648" y="2407"/>
                    <a:pt x="836" y="2220"/>
                    <a:pt x="836" y="1989"/>
                  </a:cubicBezTo>
                  <a:cubicBezTo>
                    <a:pt x="836" y="1758"/>
                    <a:pt x="648" y="1571"/>
                    <a:pt x="418" y="1571"/>
                  </a:cubicBezTo>
                  <a:lnTo>
                    <a:pt x="418" y="1571"/>
                  </a:lnTo>
                  <a:close/>
                  <a:moveTo>
                    <a:pt x="418" y="702"/>
                  </a:moveTo>
                  <a:lnTo>
                    <a:pt x="418" y="702"/>
                  </a:lnTo>
                  <a:cubicBezTo>
                    <a:pt x="261" y="702"/>
                    <a:pt x="133" y="575"/>
                    <a:pt x="133" y="418"/>
                  </a:cubicBezTo>
                  <a:cubicBezTo>
                    <a:pt x="133" y="261"/>
                    <a:pt x="261" y="133"/>
                    <a:pt x="418" y="133"/>
                  </a:cubicBezTo>
                  <a:cubicBezTo>
                    <a:pt x="574" y="133"/>
                    <a:pt x="702" y="261"/>
                    <a:pt x="702" y="418"/>
                  </a:cubicBezTo>
                  <a:cubicBezTo>
                    <a:pt x="702" y="575"/>
                    <a:pt x="574" y="702"/>
                    <a:pt x="418" y="702"/>
                  </a:cubicBezTo>
                  <a:lnTo>
                    <a:pt x="418" y="702"/>
                  </a:lnTo>
                  <a:close/>
                  <a:moveTo>
                    <a:pt x="418" y="0"/>
                  </a:moveTo>
                  <a:lnTo>
                    <a:pt x="418" y="0"/>
                  </a:lnTo>
                  <a:cubicBezTo>
                    <a:pt x="187" y="0"/>
                    <a:pt x="0" y="187"/>
                    <a:pt x="0" y="418"/>
                  </a:cubicBezTo>
                  <a:cubicBezTo>
                    <a:pt x="0" y="648"/>
                    <a:pt x="187" y="836"/>
                    <a:pt x="418" y="836"/>
                  </a:cubicBezTo>
                  <a:cubicBezTo>
                    <a:pt x="648" y="836"/>
                    <a:pt x="836" y="648"/>
                    <a:pt x="836" y="418"/>
                  </a:cubicBezTo>
                  <a:cubicBezTo>
                    <a:pt x="836" y="187"/>
                    <a:pt x="648" y="0"/>
                    <a:pt x="418" y="0"/>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40">
                <a:defRPr/>
              </a:pPr>
              <a:endParaRPr lang="en-US" sz="2400" b="1" dirty="0">
                <a:solidFill>
                  <a:srgbClr val="FFFFFF"/>
                </a:solidFill>
                <a:latin typeface="Calibri"/>
              </a:endParaRPr>
            </a:p>
          </p:txBody>
        </p:sp>
      </p:grpSp>
      <p:grpSp>
        <p:nvGrpSpPr>
          <p:cNvPr id="276" name="Group 275">
            <a:extLst>
              <a:ext uri="{FF2B5EF4-FFF2-40B4-BE49-F238E27FC236}">
                <a16:creationId xmlns:a16="http://schemas.microsoft.com/office/drawing/2014/main" id="{430218A8-DB80-4DD9-9364-2DBFC4C6A8CB}"/>
              </a:ext>
            </a:extLst>
          </p:cNvPr>
          <p:cNvGrpSpPr/>
          <p:nvPr/>
        </p:nvGrpSpPr>
        <p:grpSpPr>
          <a:xfrm>
            <a:off x="4461888" y="1547821"/>
            <a:ext cx="637983" cy="637981"/>
            <a:chOff x="3516571" y="1016694"/>
            <a:chExt cx="637981" cy="637981"/>
          </a:xfrm>
        </p:grpSpPr>
        <p:sp>
          <p:nvSpPr>
            <p:cNvPr id="277" name="Oval 276">
              <a:extLst>
                <a:ext uri="{FF2B5EF4-FFF2-40B4-BE49-F238E27FC236}">
                  <a16:creationId xmlns:a16="http://schemas.microsoft.com/office/drawing/2014/main" id="{86979F2E-0DC7-45BA-BBCE-34B1BCFFA9CA}"/>
                </a:ext>
              </a:extLst>
            </p:cNvPr>
            <p:cNvSpPr/>
            <p:nvPr/>
          </p:nvSpPr>
          <p:spPr>
            <a:xfrm>
              <a:off x="3516571" y="1016694"/>
              <a:ext cx="637981" cy="637981"/>
            </a:xfrm>
            <a:prstGeom prst="ellipse">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b="1" dirty="0">
                <a:solidFill>
                  <a:srgbClr val="FFFFFF"/>
                </a:solidFill>
                <a:latin typeface="Calibri"/>
              </a:endParaRPr>
            </a:p>
          </p:txBody>
        </p:sp>
        <p:sp>
          <p:nvSpPr>
            <p:cNvPr id="278" name="Freeform 17">
              <a:extLst>
                <a:ext uri="{FF2B5EF4-FFF2-40B4-BE49-F238E27FC236}">
                  <a16:creationId xmlns:a16="http://schemas.microsoft.com/office/drawing/2014/main" id="{B64EF3A9-9352-46F1-82AE-5CAE357D0FC3}"/>
                </a:ext>
              </a:extLst>
            </p:cNvPr>
            <p:cNvSpPr>
              <a:spLocks noChangeAspect="1" noEditPoints="1"/>
            </p:cNvSpPr>
            <p:nvPr/>
          </p:nvSpPr>
          <p:spPr bwMode="auto">
            <a:xfrm>
              <a:off x="3632638" y="1125857"/>
              <a:ext cx="392122" cy="393941"/>
            </a:xfrm>
            <a:custGeom>
              <a:avLst/>
              <a:gdLst>
                <a:gd name="T0" fmla="*/ 3159 w 4774"/>
                <a:gd name="T1" fmla="*/ 3091 h 4799"/>
                <a:gd name="T2" fmla="*/ 3159 w 4774"/>
                <a:gd name="T3" fmla="*/ 3091 h 4799"/>
                <a:gd name="T4" fmla="*/ 1681 w 4774"/>
                <a:gd name="T5" fmla="*/ 1613 h 4799"/>
                <a:gd name="T6" fmla="*/ 3159 w 4774"/>
                <a:gd name="T7" fmla="*/ 135 h 4799"/>
                <a:gd name="T8" fmla="*/ 4637 w 4774"/>
                <a:gd name="T9" fmla="*/ 1613 h 4799"/>
                <a:gd name="T10" fmla="*/ 3159 w 4774"/>
                <a:gd name="T11" fmla="*/ 3091 h 4799"/>
                <a:gd name="T12" fmla="*/ 3159 w 4774"/>
                <a:gd name="T13" fmla="*/ 3091 h 4799"/>
                <a:gd name="T14" fmla="*/ 1741 w 4774"/>
                <a:gd name="T15" fmla="*/ 3355 h 4799"/>
                <a:gd name="T16" fmla="*/ 1741 w 4774"/>
                <a:gd name="T17" fmla="*/ 3355 h 4799"/>
                <a:gd name="T18" fmla="*/ 478 w 4774"/>
                <a:gd name="T19" fmla="*/ 4618 h 4799"/>
                <a:gd name="T20" fmla="*/ 266 w 4774"/>
                <a:gd name="T21" fmla="*/ 4618 h 4799"/>
                <a:gd name="T22" fmla="*/ 180 w 4774"/>
                <a:gd name="T23" fmla="*/ 4532 h 4799"/>
                <a:gd name="T24" fmla="*/ 136 w 4774"/>
                <a:gd name="T25" fmla="*/ 4426 h 4799"/>
                <a:gd name="T26" fmla="*/ 180 w 4774"/>
                <a:gd name="T27" fmla="*/ 4320 h 4799"/>
                <a:gd name="T28" fmla="*/ 1443 w 4774"/>
                <a:gd name="T29" fmla="*/ 3057 h 4799"/>
                <a:gd name="T30" fmla="*/ 1655 w 4774"/>
                <a:gd name="T31" fmla="*/ 3057 h 4799"/>
                <a:gd name="T32" fmla="*/ 1741 w 4774"/>
                <a:gd name="T33" fmla="*/ 3143 h 4799"/>
                <a:gd name="T34" fmla="*/ 1741 w 4774"/>
                <a:gd name="T35" fmla="*/ 3355 h 4799"/>
                <a:gd name="T36" fmla="*/ 1741 w 4774"/>
                <a:gd name="T37" fmla="*/ 3355 h 4799"/>
                <a:gd name="T38" fmla="*/ 3159 w 4774"/>
                <a:gd name="T39" fmla="*/ 0 h 4799"/>
                <a:gd name="T40" fmla="*/ 3159 w 4774"/>
                <a:gd name="T41" fmla="*/ 0 h 4799"/>
                <a:gd name="T42" fmla="*/ 1544 w 4774"/>
                <a:gd name="T43" fmla="*/ 1613 h 4799"/>
                <a:gd name="T44" fmla="*/ 1976 w 4774"/>
                <a:gd name="T45" fmla="*/ 2711 h 4799"/>
                <a:gd name="T46" fmla="*/ 1738 w 4774"/>
                <a:gd name="T47" fmla="*/ 2949 h 4799"/>
                <a:gd name="T48" fmla="*/ 1549 w 4774"/>
                <a:gd name="T49" fmla="*/ 2877 h 4799"/>
                <a:gd name="T50" fmla="*/ 1346 w 4774"/>
                <a:gd name="T51" fmla="*/ 2960 h 4799"/>
                <a:gd name="T52" fmla="*/ 83 w 4774"/>
                <a:gd name="T53" fmla="*/ 4223 h 4799"/>
                <a:gd name="T54" fmla="*/ 0 w 4774"/>
                <a:gd name="T55" fmla="*/ 4426 h 4799"/>
                <a:gd name="T56" fmla="*/ 83 w 4774"/>
                <a:gd name="T57" fmla="*/ 4629 h 4799"/>
                <a:gd name="T58" fmla="*/ 169 w 4774"/>
                <a:gd name="T59" fmla="*/ 4715 h 4799"/>
                <a:gd name="T60" fmla="*/ 372 w 4774"/>
                <a:gd name="T61" fmla="*/ 4799 h 4799"/>
                <a:gd name="T62" fmla="*/ 575 w 4774"/>
                <a:gd name="T63" fmla="*/ 4715 h 4799"/>
                <a:gd name="T64" fmla="*/ 1838 w 4774"/>
                <a:gd name="T65" fmla="*/ 3452 h 4799"/>
                <a:gd name="T66" fmla="*/ 1838 w 4774"/>
                <a:gd name="T67" fmla="*/ 3046 h 4799"/>
                <a:gd name="T68" fmla="*/ 1836 w 4774"/>
                <a:gd name="T69" fmla="*/ 3045 h 4799"/>
                <a:gd name="T70" fmla="*/ 2073 w 4774"/>
                <a:gd name="T71" fmla="*/ 2807 h 4799"/>
                <a:gd name="T72" fmla="*/ 3159 w 4774"/>
                <a:gd name="T73" fmla="*/ 3228 h 4799"/>
                <a:gd name="T74" fmla="*/ 4774 w 4774"/>
                <a:gd name="T75" fmla="*/ 1613 h 4799"/>
                <a:gd name="T76" fmla="*/ 3159 w 4774"/>
                <a:gd name="T77"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4" h="4799">
                  <a:moveTo>
                    <a:pt x="3159" y="3091"/>
                  </a:moveTo>
                  <a:lnTo>
                    <a:pt x="3159" y="3091"/>
                  </a:lnTo>
                  <a:cubicBezTo>
                    <a:pt x="2344" y="3091"/>
                    <a:pt x="1681" y="2428"/>
                    <a:pt x="1681" y="1613"/>
                  </a:cubicBezTo>
                  <a:cubicBezTo>
                    <a:pt x="1681" y="798"/>
                    <a:pt x="2344" y="135"/>
                    <a:pt x="3159" y="135"/>
                  </a:cubicBezTo>
                  <a:cubicBezTo>
                    <a:pt x="3974" y="135"/>
                    <a:pt x="4637" y="798"/>
                    <a:pt x="4637" y="1613"/>
                  </a:cubicBezTo>
                  <a:cubicBezTo>
                    <a:pt x="4637" y="2428"/>
                    <a:pt x="3974" y="3091"/>
                    <a:pt x="3159" y="3091"/>
                  </a:cubicBezTo>
                  <a:lnTo>
                    <a:pt x="3159" y="3091"/>
                  </a:lnTo>
                  <a:close/>
                  <a:moveTo>
                    <a:pt x="1741" y="3355"/>
                  </a:moveTo>
                  <a:lnTo>
                    <a:pt x="1741" y="3355"/>
                  </a:lnTo>
                  <a:lnTo>
                    <a:pt x="478" y="4618"/>
                  </a:lnTo>
                  <a:cubicBezTo>
                    <a:pt x="420" y="4676"/>
                    <a:pt x="324" y="4676"/>
                    <a:pt x="266" y="4618"/>
                  </a:cubicBezTo>
                  <a:lnTo>
                    <a:pt x="180" y="4532"/>
                  </a:lnTo>
                  <a:cubicBezTo>
                    <a:pt x="152" y="4504"/>
                    <a:pt x="136" y="4466"/>
                    <a:pt x="136" y="4426"/>
                  </a:cubicBezTo>
                  <a:cubicBezTo>
                    <a:pt x="136" y="4385"/>
                    <a:pt x="152" y="4348"/>
                    <a:pt x="180" y="4320"/>
                  </a:cubicBezTo>
                  <a:lnTo>
                    <a:pt x="1443" y="3057"/>
                  </a:lnTo>
                  <a:cubicBezTo>
                    <a:pt x="1499" y="3001"/>
                    <a:pt x="1599" y="3001"/>
                    <a:pt x="1655" y="3057"/>
                  </a:cubicBezTo>
                  <a:lnTo>
                    <a:pt x="1741" y="3143"/>
                  </a:lnTo>
                  <a:cubicBezTo>
                    <a:pt x="1799" y="3202"/>
                    <a:pt x="1799" y="3297"/>
                    <a:pt x="1741" y="3355"/>
                  </a:cubicBezTo>
                  <a:lnTo>
                    <a:pt x="1741" y="3355"/>
                  </a:lnTo>
                  <a:close/>
                  <a:moveTo>
                    <a:pt x="3159" y="0"/>
                  </a:moveTo>
                  <a:lnTo>
                    <a:pt x="3159" y="0"/>
                  </a:lnTo>
                  <a:cubicBezTo>
                    <a:pt x="2269" y="0"/>
                    <a:pt x="1544" y="723"/>
                    <a:pt x="1544" y="1613"/>
                  </a:cubicBezTo>
                  <a:cubicBezTo>
                    <a:pt x="1544" y="2037"/>
                    <a:pt x="1708" y="2423"/>
                    <a:pt x="1976" y="2711"/>
                  </a:cubicBezTo>
                  <a:lnTo>
                    <a:pt x="1738" y="2949"/>
                  </a:lnTo>
                  <a:cubicBezTo>
                    <a:pt x="1686" y="2903"/>
                    <a:pt x="1620" y="2877"/>
                    <a:pt x="1549" y="2877"/>
                  </a:cubicBezTo>
                  <a:cubicBezTo>
                    <a:pt x="1472" y="2877"/>
                    <a:pt x="1400" y="2906"/>
                    <a:pt x="1346" y="2960"/>
                  </a:cubicBezTo>
                  <a:lnTo>
                    <a:pt x="83" y="4223"/>
                  </a:lnTo>
                  <a:cubicBezTo>
                    <a:pt x="29" y="4277"/>
                    <a:pt x="0" y="4349"/>
                    <a:pt x="0" y="4426"/>
                  </a:cubicBezTo>
                  <a:cubicBezTo>
                    <a:pt x="0" y="4503"/>
                    <a:pt x="29" y="4575"/>
                    <a:pt x="83" y="4629"/>
                  </a:cubicBezTo>
                  <a:lnTo>
                    <a:pt x="169" y="4715"/>
                  </a:lnTo>
                  <a:cubicBezTo>
                    <a:pt x="225" y="4771"/>
                    <a:pt x="299" y="4799"/>
                    <a:pt x="372" y="4799"/>
                  </a:cubicBezTo>
                  <a:cubicBezTo>
                    <a:pt x="446" y="4799"/>
                    <a:pt x="519" y="4771"/>
                    <a:pt x="575" y="4715"/>
                  </a:cubicBezTo>
                  <a:lnTo>
                    <a:pt x="1838" y="3452"/>
                  </a:lnTo>
                  <a:cubicBezTo>
                    <a:pt x="1950" y="3340"/>
                    <a:pt x="1950" y="3158"/>
                    <a:pt x="1838" y="3046"/>
                  </a:cubicBezTo>
                  <a:lnTo>
                    <a:pt x="1836" y="3045"/>
                  </a:lnTo>
                  <a:lnTo>
                    <a:pt x="2073" y="2807"/>
                  </a:lnTo>
                  <a:cubicBezTo>
                    <a:pt x="2360" y="3069"/>
                    <a:pt x="2741" y="3228"/>
                    <a:pt x="3159" y="3228"/>
                  </a:cubicBezTo>
                  <a:cubicBezTo>
                    <a:pt x="4049" y="3228"/>
                    <a:pt x="4774" y="2504"/>
                    <a:pt x="4774" y="1613"/>
                  </a:cubicBezTo>
                  <a:cubicBezTo>
                    <a:pt x="4774" y="723"/>
                    <a:pt x="4049" y="0"/>
                    <a:pt x="3159" y="0"/>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40">
                <a:defRPr/>
              </a:pPr>
              <a:endParaRPr lang="en-US" sz="2400" b="1">
                <a:solidFill>
                  <a:srgbClr val="FFFFFF"/>
                </a:solidFill>
                <a:latin typeface="Calibri"/>
              </a:endParaRPr>
            </a:p>
          </p:txBody>
        </p:sp>
      </p:grpSp>
      <p:grpSp>
        <p:nvGrpSpPr>
          <p:cNvPr id="281" name="Group 280">
            <a:extLst>
              <a:ext uri="{FF2B5EF4-FFF2-40B4-BE49-F238E27FC236}">
                <a16:creationId xmlns:a16="http://schemas.microsoft.com/office/drawing/2014/main" id="{C5EEFFAA-58AC-4A63-9369-DC611B372A82}"/>
              </a:ext>
            </a:extLst>
          </p:cNvPr>
          <p:cNvGrpSpPr/>
          <p:nvPr/>
        </p:nvGrpSpPr>
        <p:grpSpPr>
          <a:xfrm>
            <a:off x="5416605" y="1547822"/>
            <a:ext cx="637981" cy="637981"/>
            <a:chOff x="4277366" y="1005597"/>
            <a:chExt cx="637981" cy="637981"/>
          </a:xfrm>
        </p:grpSpPr>
        <p:sp>
          <p:nvSpPr>
            <p:cNvPr id="282" name="Oval 281">
              <a:extLst>
                <a:ext uri="{FF2B5EF4-FFF2-40B4-BE49-F238E27FC236}">
                  <a16:creationId xmlns:a16="http://schemas.microsoft.com/office/drawing/2014/main" id="{70310574-0B31-40BD-9632-9BE14B4276CA}"/>
                </a:ext>
              </a:extLst>
            </p:cNvPr>
            <p:cNvSpPr/>
            <p:nvPr/>
          </p:nvSpPr>
          <p:spPr>
            <a:xfrm>
              <a:off x="4277366" y="1005597"/>
              <a:ext cx="637981" cy="637981"/>
            </a:xfrm>
            <a:prstGeom prst="ellipse">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b="1" dirty="0">
                <a:solidFill>
                  <a:srgbClr val="FFFFFF"/>
                </a:solidFill>
                <a:latin typeface="Calibri"/>
              </a:endParaRPr>
            </a:p>
          </p:txBody>
        </p:sp>
        <p:sp>
          <p:nvSpPr>
            <p:cNvPr id="283" name="Freeform 17">
              <a:extLst>
                <a:ext uri="{FF2B5EF4-FFF2-40B4-BE49-F238E27FC236}">
                  <a16:creationId xmlns:a16="http://schemas.microsoft.com/office/drawing/2014/main" id="{F20F1798-B22A-4873-8BDE-1B31E0AAA65D}"/>
                </a:ext>
              </a:extLst>
            </p:cNvPr>
            <p:cNvSpPr>
              <a:spLocks noChangeAspect="1" noEditPoints="1"/>
            </p:cNvSpPr>
            <p:nvPr/>
          </p:nvSpPr>
          <p:spPr bwMode="auto">
            <a:xfrm>
              <a:off x="4376909" y="1103869"/>
              <a:ext cx="438895" cy="437380"/>
            </a:xfrm>
            <a:custGeom>
              <a:avLst/>
              <a:gdLst>
                <a:gd name="T0" fmla="*/ 2481 w 4822"/>
                <a:gd name="T1" fmla="*/ 4222 h 4799"/>
                <a:gd name="T2" fmla="*/ 3373 w 4822"/>
                <a:gd name="T3" fmla="*/ 2480 h 4799"/>
                <a:gd name="T4" fmla="*/ 2481 w 4822"/>
                <a:gd name="T5" fmla="*/ 4222 h 4799"/>
                <a:gd name="T6" fmla="*/ 610 w 4822"/>
                <a:gd name="T7" fmla="*/ 2480 h 4799"/>
                <a:gd name="T8" fmla="*/ 1460 w 4822"/>
                <a:gd name="T9" fmla="*/ 2480 h 4799"/>
                <a:gd name="T10" fmla="*/ 2352 w 4822"/>
                <a:gd name="T11" fmla="*/ 4222 h 4799"/>
                <a:gd name="T12" fmla="*/ 610 w 4822"/>
                <a:gd name="T13" fmla="*/ 2480 h 4799"/>
                <a:gd name="T14" fmla="*/ 2352 w 4822"/>
                <a:gd name="T15" fmla="*/ 609 h 4799"/>
                <a:gd name="T16" fmla="*/ 1460 w 4822"/>
                <a:gd name="T17" fmla="*/ 2351 h 4799"/>
                <a:gd name="T18" fmla="*/ 2352 w 4822"/>
                <a:gd name="T19" fmla="*/ 609 h 4799"/>
                <a:gd name="T20" fmla="*/ 2481 w 4822"/>
                <a:gd name="T21" fmla="*/ 2351 h 4799"/>
                <a:gd name="T22" fmla="*/ 2481 w 4822"/>
                <a:gd name="T23" fmla="*/ 1588 h 4799"/>
                <a:gd name="T24" fmla="*/ 2481 w 4822"/>
                <a:gd name="T25" fmla="*/ 2351 h 4799"/>
                <a:gd name="T26" fmla="*/ 2481 w 4822"/>
                <a:gd name="T27" fmla="*/ 2480 h 4799"/>
                <a:gd name="T28" fmla="*/ 3244 w 4822"/>
                <a:gd name="T29" fmla="*/ 2480 h 4799"/>
                <a:gd name="T30" fmla="*/ 2481 w 4822"/>
                <a:gd name="T31" fmla="*/ 2480 h 4799"/>
                <a:gd name="T32" fmla="*/ 2352 w 4822"/>
                <a:gd name="T33" fmla="*/ 2480 h 4799"/>
                <a:gd name="T34" fmla="*/ 2352 w 4822"/>
                <a:gd name="T35" fmla="*/ 3243 h 4799"/>
                <a:gd name="T36" fmla="*/ 2352 w 4822"/>
                <a:gd name="T37" fmla="*/ 2480 h 4799"/>
                <a:gd name="T38" fmla="*/ 2352 w 4822"/>
                <a:gd name="T39" fmla="*/ 2351 h 4799"/>
                <a:gd name="T40" fmla="*/ 1589 w 4822"/>
                <a:gd name="T41" fmla="*/ 2351 h 4799"/>
                <a:gd name="T42" fmla="*/ 2352 w 4822"/>
                <a:gd name="T43" fmla="*/ 2351 h 4799"/>
                <a:gd name="T44" fmla="*/ 4223 w 4822"/>
                <a:gd name="T45" fmla="*/ 2351 h 4799"/>
                <a:gd name="T46" fmla="*/ 3373 w 4822"/>
                <a:gd name="T47" fmla="*/ 2351 h 4799"/>
                <a:gd name="T48" fmla="*/ 2481 w 4822"/>
                <a:gd name="T49" fmla="*/ 609 h 4799"/>
                <a:gd name="T50" fmla="*/ 4223 w 4822"/>
                <a:gd name="T51" fmla="*/ 2351 h 4799"/>
                <a:gd name="T52" fmla="*/ 4758 w 4822"/>
                <a:gd name="T53" fmla="*/ 2351 h 4799"/>
                <a:gd name="T54" fmla="*/ 2481 w 4822"/>
                <a:gd name="T55" fmla="*/ 480 h 4799"/>
                <a:gd name="T56" fmla="*/ 2417 w 4822"/>
                <a:gd name="T57" fmla="*/ 0 h 4799"/>
                <a:gd name="T58" fmla="*/ 2352 w 4822"/>
                <a:gd name="T59" fmla="*/ 480 h 4799"/>
                <a:gd name="T60" fmla="*/ 64 w 4822"/>
                <a:gd name="T61" fmla="*/ 2351 h 4799"/>
                <a:gd name="T62" fmla="*/ 64 w 4822"/>
                <a:gd name="T63" fmla="*/ 2480 h 4799"/>
                <a:gd name="T64" fmla="*/ 2352 w 4822"/>
                <a:gd name="T65" fmla="*/ 4351 h 4799"/>
                <a:gd name="T66" fmla="*/ 2417 w 4822"/>
                <a:gd name="T67" fmla="*/ 4799 h 4799"/>
                <a:gd name="T68" fmla="*/ 2481 w 4822"/>
                <a:gd name="T69" fmla="*/ 4351 h 4799"/>
                <a:gd name="T70" fmla="*/ 4758 w 4822"/>
                <a:gd name="T71" fmla="*/ 2480 h 4799"/>
                <a:gd name="T72" fmla="*/ 4758 w 4822"/>
                <a:gd name="T73" fmla="*/ 235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2" h="4799">
                  <a:moveTo>
                    <a:pt x="2481" y="4222"/>
                  </a:moveTo>
                  <a:lnTo>
                    <a:pt x="2481" y="4222"/>
                  </a:lnTo>
                  <a:lnTo>
                    <a:pt x="2481" y="3372"/>
                  </a:lnTo>
                  <a:cubicBezTo>
                    <a:pt x="2959" y="3340"/>
                    <a:pt x="3341" y="2958"/>
                    <a:pt x="3373" y="2480"/>
                  </a:cubicBezTo>
                  <a:lnTo>
                    <a:pt x="4223" y="2480"/>
                  </a:lnTo>
                  <a:cubicBezTo>
                    <a:pt x="4190" y="3426"/>
                    <a:pt x="3427" y="4189"/>
                    <a:pt x="2481" y="4222"/>
                  </a:cubicBezTo>
                  <a:lnTo>
                    <a:pt x="2481" y="4222"/>
                  </a:lnTo>
                  <a:close/>
                  <a:moveTo>
                    <a:pt x="610" y="2480"/>
                  </a:moveTo>
                  <a:lnTo>
                    <a:pt x="610" y="2480"/>
                  </a:lnTo>
                  <a:lnTo>
                    <a:pt x="1460" y="2480"/>
                  </a:lnTo>
                  <a:cubicBezTo>
                    <a:pt x="1492" y="2958"/>
                    <a:pt x="1874" y="3340"/>
                    <a:pt x="2352" y="3372"/>
                  </a:cubicBezTo>
                  <a:lnTo>
                    <a:pt x="2352" y="4222"/>
                  </a:lnTo>
                  <a:cubicBezTo>
                    <a:pt x="1406" y="4189"/>
                    <a:pt x="643" y="3426"/>
                    <a:pt x="610" y="2480"/>
                  </a:cubicBezTo>
                  <a:lnTo>
                    <a:pt x="610" y="2480"/>
                  </a:lnTo>
                  <a:close/>
                  <a:moveTo>
                    <a:pt x="2352" y="609"/>
                  </a:moveTo>
                  <a:lnTo>
                    <a:pt x="2352" y="609"/>
                  </a:lnTo>
                  <a:lnTo>
                    <a:pt x="2352" y="1459"/>
                  </a:lnTo>
                  <a:cubicBezTo>
                    <a:pt x="1874" y="1491"/>
                    <a:pt x="1492" y="1873"/>
                    <a:pt x="1460" y="2351"/>
                  </a:cubicBezTo>
                  <a:lnTo>
                    <a:pt x="610" y="2351"/>
                  </a:lnTo>
                  <a:cubicBezTo>
                    <a:pt x="643" y="1405"/>
                    <a:pt x="1406" y="642"/>
                    <a:pt x="2352" y="609"/>
                  </a:cubicBezTo>
                  <a:lnTo>
                    <a:pt x="2352" y="609"/>
                  </a:lnTo>
                  <a:close/>
                  <a:moveTo>
                    <a:pt x="2481" y="2351"/>
                  </a:moveTo>
                  <a:lnTo>
                    <a:pt x="2481" y="2351"/>
                  </a:lnTo>
                  <a:lnTo>
                    <a:pt x="2481" y="1588"/>
                  </a:lnTo>
                  <a:cubicBezTo>
                    <a:pt x="2888" y="1620"/>
                    <a:pt x="3213" y="1944"/>
                    <a:pt x="3244" y="2351"/>
                  </a:cubicBezTo>
                  <a:lnTo>
                    <a:pt x="2481" y="2351"/>
                  </a:lnTo>
                  <a:lnTo>
                    <a:pt x="2481" y="2351"/>
                  </a:lnTo>
                  <a:close/>
                  <a:moveTo>
                    <a:pt x="2481" y="2480"/>
                  </a:moveTo>
                  <a:lnTo>
                    <a:pt x="2481" y="2480"/>
                  </a:lnTo>
                  <a:lnTo>
                    <a:pt x="3244" y="2480"/>
                  </a:lnTo>
                  <a:cubicBezTo>
                    <a:pt x="3213" y="2887"/>
                    <a:pt x="2888" y="3212"/>
                    <a:pt x="2481" y="3243"/>
                  </a:cubicBezTo>
                  <a:lnTo>
                    <a:pt x="2481" y="2480"/>
                  </a:lnTo>
                  <a:lnTo>
                    <a:pt x="2481" y="2480"/>
                  </a:lnTo>
                  <a:close/>
                  <a:moveTo>
                    <a:pt x="2352" y="2480"/>
                  </a:moveTo>
                  <a:lnTo>
                    <a:pt x="2352" y="2480"/>
                  </a:lnTo>
                  <a:lnTo>
                    <a:pt x="2352" y="3243"/>
                  </a:lnTo>
                  <a:cubicBezTo>
                    <a:pt x="1945" y="3212"/>
                    <a:pt x="1621" y="2887"/>
                    <a:pt x="1589" y="2480"/>
                  </a:cubicBezTo>
                  <a:lnTo>
                    <a:pt x="2352" y="2480"/>
                  </a:lnTo>
                  <a:lnTo>
                    <a:pt x="2352" y="2480"/>
                  </a:lnTo>
                  <a:close/>
                  <a:moveTo>
                    <a:pt x="2352" y="2351"/>
                  </a:moveTo>
                  <a:lnTo>
                    <a:pt x="2352" y="2351"/>
                  </a:lnTo>
                  <a:lnTo>
                    <a:pt x="1589" y="2351"/>
                  </a:lnTo>
                  <a:cubicBezTo>
                    <a:pt x="1621" y="1944"/>
                    <a:pt x="1945" y="1620"/>
                    <a:pt x="2352" y="1588"/>
                  </a:cubicBezTo>
                  <a:lnTo>
                    <a:pt x="2352" y="2351"/>
                  </a:lnTo>
                  <a:lnTo>
                    <a:pt x="2352" y="2351"/>
                  </a:lnTo>
                  <a:close/>
                  <a:moveTo>
                    <a:pt x="4223" y="2351"/>
                  </a:moveTo>
                  <a:lnTo>
                    <a:pt x="4223" y="2351"/>
                  </a:lnTo>
                  <a:lnTo>
                    <a:pt x="3373" y="2351"/>
                  </a:lnTo>
                  <a:cubicBezTo>
                    <a:pt x="3341" y="1873"/>
                    <a:pt x="2959" y="1491"/>
                    <a:pt x="2481" y="1459"/>
                  </a:cubicBezTo>
                  <a:lnTo>
                    <a:pt x="2481" y="609"/>
                  </a:lnTo>
                  <a:cubicBezTo>
                    <a:pt x="3427" y="642"/>
                    <a:pt x="4190" y="1405"/>
                    <a:pt x="4223" y="2351"/>
                  </a:cubicBezTo>
                  <a:lnTo>
                    <a:pt x="4223" y="2351"/>
                  </a:lnTo>
                  <a:close/>
                  <a:moveTo>
                    <a:pt x="4758" y="2351"/>
                  </a:moveTo>
                  <a:lnTo>
                    <a:pt x="4758" y="2351"/>
                  </a:lnTo>
                  <a:lnTo>
                    <a:pt x="4352" y="2351"/>
                  </a:lnTo>
                  <a:cubicBezTo>
                    <a:pt x="4319" y="1334"/>
                    <a:pt x="3498" y="513"/>
                    <a:pt x="2481" y="480"/>
                  </a:cubicBezTo>
                  <a:lnTo>
                    <a:pt x="2481" y="63"/>
                  </a:lnTo>
                  <a:cubicBezTo>
                    <a:pt x="2481" y="27"/>
                    <a:pt x="2452" y="0"/>
                    <a:pt x="2417" y="0"/>
                  </a:cubicBezTo>
                  <a:cubicBezTo>
                    <a:pt x="2381" y="0"/>
                    <a:pt x="2352" y="27"/>
                    <a:pt x="2352" y="63"/>
                  </a:cubicBezTo>
                  <a:lnTo>
                    <a:pt x="2352" y="480"/>
                  </a:lnTo>
                  <a:cubicBezTo>
                    <a:pt x="1335" y="513"/>
                    <a:pt x="514" y="1334"/>
                    <a:pt x="481" y="2351"/>
                  </a:cubicBezTo>
                  <a:lnTo>
                    <a:pt x="64" y="2351"/>
                  </a:lnTo>
                  <a:cubicBezTo>
                    <a:pt x="28" y="2351"/>
                    <a:pt x="0" y="2380"/>
                    <a:pt x="0" y="2416"/>
                  </a:cubicBezTo>
                  <a:cubicBezTo>
                    <a:pt x="0" y="2451"/>
                    <a:pt x="28" y="2480"/>
                    <a:pt x="64" y="2480"/>
                  </a:cubicBezTo>
                  <a:lnTo>
                    <a:pt x="481" y="2480"/>
                  </a:lnTo>
                  <a:cubicBezTo>
                    <a:pt x="514" y="3497"/>
                    <a:pt x="1335" y="4318"/>
                    <a:pt x="2352" y="4351"/>
                  </a:cubicBezTo>
                  <a:lnTo>
                    <a:pt x="2352" y="4734"/>
                  </a:lnTo>
                  <a:cubicBezTo>
                    <a:pt x="2352" y="4770"/>
                    <a:pt x="2381" y="4799"/>
                    <a:pt x="2417" y="4799"/>
                  </a:cubicBezTo>
                  <a:cubicBezTo>
                    <a:pt x="2452" y="4799"/>
                    <a:pt x="2481" y="4770"/>
                    <a:pt x="2481" y="4734"/>
                  </a:cubicBezTo>
                  <a:lnTo>
                    <a:pt x="2481" y="4351"/>
                  </a:lnTo>
                  <a:cubicBezTo>
                    <a:pt x="3498" y="4318"/>
                    <a:pt x="4319" y="3497"/>
                    <a:pt x="4352" y="2480"/>
                  </a:cubicBezTo>
                  <a:lnTo>
                    <a:pt x="4758" y="2480"/>
                  </a:lnTo>
                  <a:cubicBezTo>
                    <a:pt x="4793" y="2480"/>
                    <a:pt x="4822" y="2451"/>
                    <a:pt x="4822" y="2416"/>
                  </a:cubicBezTo>
                  <a:cubicBezTo>
                    <a:pt x="4822" y="2380"/>
                    <a:pt x="4793" y="2351"/>
                    <a:pt x="4758" y="2351"/>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40">
                <a:defRPr/>
              </a:pPr>
              <a:endParaRPr lang="en-US" sz="2400" b="1">
                <a:solidFill>
                  <a:srgbClr val="FFFFFF"/>
                </a:solidFill>
                <a:latin typeface="Calibri"/>
              </a:endParaRPr>
            </a:p>
          </p:txBody>
        </p:sp>
      </p:grpSp>
      <p:grpSp>
        <p:nvGrpSpPr>
          <p:cNvPr id="284" name="Group 283">
            <a:extLst>
              <a:ext uri="{FF2B5EF4-FFF2-40B4-BE49-F238E27FC236}">
                <a16:creationId xmlns:a16="http://schemas.microsoft.com/office/drawing/2014/main" id="{C40260F6-4C1B-4238-A836-6AA568CA3F95}"/>
              </a:ext>
            </a:extLst>
          </p:cNvPr>
          <p:cNvGrpSpPr/>
          <p:nvPr/>
        </p:nvGrpSpPr>
        <p:grpSpPr>
          <a:xfrm>
            <a:off x="3266613" y="2062064"/>
            <a:ext cx="637981" cy="637981"/>
            <a:chOff x="5938078" y="1005597"/>
            <a:chExt cx="637981" cy="637981"/>
          </a:xfrm>
        </p:grpSpPr>
        <p:sp>
          <p:nvSpPr>
            <p:cNvPr id="285" name="Oval 284">
              <a:extLst>
                <a:ext uri="{FF2B5EF4-FFF2-40B4-BE49-F238E27FC236}">
                  <a16:creationId xmlns:a16="http://schemas.microsoft.com/office/drawing/2014/main" id="{1537B9B3-8808-4918-976D-315AA8407EC7}"/>
                </a:ext>
              </a:extLst>
            </p:cNvPr>
            <p:cNvSpPr/>
            <p:nvPr/>
          </p:nvSpPr>
          <p:spPr>
            <a:xfrm>
              <a:off x="5938078" y="1005597"/>
              <a:ext cx="637981" cy="637981"/>
            </a:xfrm>
            <a:prstGeom prst="ellipse">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dirty="0">
                <a:solidFill>
                  <a:srgbClr val="FFFFFF"/>
                </a:solidFill>
                <a:latin typeface="Calibri Light"/>
              </a:endParaRPr>
            </a:p>
          </p:txBody>
        </p:sp>
        <p:grpSp>
          <p:nvGrpSpPr>
            <p:cNvPr id="286" name="Group 285">
              <a:extLst>
                <a:ext uri="{FF2B5EF4-FFF2-40B4-BE49-F238E27FC236}">
                  <a16:creationId xmlns:a16="http://schemas.microsoft.com/office/drawing/2014/main" id="{F6D8D0FA-8C2E-49F1-829E-F83C64E78672}"/>
                </a:ext>
              </a:extLst>
            </p:cNvPr>
            <p:cNvGrpSpPr/>
            <p:nvPr/>
          </p:nvGrpSpPr>
          <p:grpSpPr>
            <a:xfrm>
              <a:off x="6037612" y="1103869"/>
              <a:ext cx="438912" cy="438912"/>
              <a:chOff x="-577851" y="2527301"/>
              <a:chExt cx="1223963" cy="1222375"/>
            </a:xfrm>
            <a:solidFill>
              <a:schemeClr val="bg1"/>
            </a:solidFill>
          </p:grpSpPr>
          <p:sp>
            <p:nvSpPr>
              <p:cNvPr id="287" name="Freeform 5">
                <a:extLst>
                  <a:ext uri="{FF2B5EF4-FFF2-40B4-BE49-F238E27FC236}">
                    <a16:creationId xmlns:a16="http://schemas.microsoft.com/office/drawing/2014/main" id="{D24031BB-436B-4ACE-87A8-EF3EF31CF2FB}"/>
                  </a:ext>
                </a:extLst>
              </p:cNvPr>
              <p:cNvSpPr>
                <a:spLocks noChangeAspect="1" noEditPoints="1"/>
              </p:cNvSpPr>
              <p:nvPr/>
            </p:nvSpPr>
            <p:spPr bwMode="auto">
              <a:xfrm>
                <a:off x="-339434" y="2800441"/>
                <a:ext cx="763298" cy="698609"/>
              </a:xfrm>
              <a:custGeom>
                <a:avLst/>
                <a:gdLst>
                  <a:gd name="T0" fmla="*/ 4254 w 4799"/>
                  <a:gd name="T1" fmla="*/ 2438 h 4387"/>
                  <a:gd name="T2" fmla="*/ 4254 w 4799"/>
                  <a:gd name="T3" fmla="*/ 2438 h 4387"/>
                  <a:gd name="T4" fmla="*/ 4254 w 4799"/>
                  <a:gd name="T5" fmla="*/ 2437 h 4387"/>
                  <a:gd name="T6" fmla="*/ 4254 w 4799"/>
                  <a:gd name="T7" fmla="*/ 1940 h 4387"/>
                  <a:gd name="T8" fmla="*/ 4254 w 4799"/>
                  <a:gd name="T9" fmla="*/ 1497 h 4387"/>
                  <a:gd name="T10" fmla="*/ 4662 w 4799"/>
                  <a:gd name="T11" fmla="*/ 1968 h 4387"/>
                  <a:gd name="T12" fmla="*/ 4254 w 4799"/>
                  <a:gd name="T13" fmla="*/ 2438 h 4387"/>
                  <a:gd name="T14" fmla="*/ 4254 w 4799"/>
                  <a:gd name="T15" fmla="*/ 2438 h 4387"/>
                  <a:gd name="T16" fmla="*/ 4116 w 4799"/>
                  <a:gd name="T17" fmla="*/ 3358 h 4387"/>
                  <a:gd name="T18" fmla="*/ 4116 w 4799"/>
                  <a:gd name="T19" fmla="*/ 3358 h 4387"/>
                  <a:gd name="T20" fmla="*/ 3732 w 4799"/>
                  <a:gd name="T21" fmla="*/ 3742 h 4387"/>
                  <a:gd name="T22" fmla="*/ 3586 w 4799"/>
                  <a:gd name="T23" fmla="*/ 3714 h 4387"/>
                  <a:gd name="T24" fmla="*/ 1881 w 4799"/>
                  <a:gd name="T25" fmla="*/ 2802 h 4387"/>
                  <a:gd name="T26" fmla="*/ 1883 w 4799"/>
                  <a:gd name="T27" fmla="*/ 1088 h 4387"/>
                  <a:gd name="T28" fmla="*/ 3581 w 4799"/>
                  <a:gd name="T29" fmla="*/ 168 h 4387"/>
                  <a:gd name="T30" fmla="*/ 3732 w 4799"/>
                  <a:gd name="T31" fmla="*/ 137 h 4387"/>
                  <a:gd name="T32" fmla="*/ 4116 w 4799"/>
                  <a:gd name="T33" fmla="*/ 521 h 4387"/>
                  <a:gd name="T34" fmla="*/ 4116 w 4799"/>
                  <a:gd name="T35" fmla="*/ 1940 h 4387"/>
                  <a:gd name="T36" fmla="*/ 4116 w 4799"/>
                  <a:gd name="T37" fmla="*/ 3358 h 4387"/>
                  <a:gd name="T38" fmla="*/ 4116 w 4799"/>
                  <a:gd name="T39" fmla="*/ 3358 h 4387"/>
                  <a:gd name="T40" fmla="*/ 1213 w 4799"/>
                  <a:gd name="T41" fmla="*/ 2863 h 4387"/>
                  <a:gd name="T42" fmla="*/ 1213 w 4799"/>
                  <a:gd name="T43" fmla="*/ 2863 h 4387"/>
                  <a:gd name="T44" fmla="*/ 1562 w 4799"/>
                  <a:gd name="T45" fmla="*/ 4059 h 4387"/>
                  <a:gd name="T46" fmla="*/ 1545 w 4799"/>
                  <a:gd name="T47" fmla="*/ 4200 h 4387"/>
                  <a:gd name="T48" fmla="*/ 1430 w 4799"/>
                  <a:gd name="T49" fmla="*/ 4250 h 4387"/>
                  <a:gd name="T50" fmla="*/ 1197 w 4799"/>
                  <a:gd name="T51" fmla="*/ 4250 h 4387"/>
                  <a:gd name="T52" fmla="*/ 904 w 4799"/>
                  <a:gd name="T53" fmla="*/ 4021 h 4387"/>
                  <a:gd name="T54" fmla="*/ 557 w 4799"/>
                  <a:gd name="T55" fmla="*/ 2825 h 4387"/>
                  <a:gd name="T56" fmla="*/ 491 w 4799"/>
                  <a:gd name="T57" fmla="*/ 2775 h 4387"/>
                  <a:gd name="T58" fmla="*/ 313 w 4799"/>
                  <a:gd name="T59" fmla="*/ 2775 h 4387"/>
                  <a:gd name="T60" fmla="*/ 137 w 4799"/>
                  <a:gd name="T61" fmla="*/ 2599 h 4387"/>
                  <a:gd name="T62" fmla="*/ 137 w 4799"/>
                  <a:gd name="T63" fmla="*/ 1291 h 4387"/>
                  <a:gd name="T64" fmla="*/ 313 w 4799"/>
                  <a:gd name="T65" fmla="*/ 1116 h 4387"/>
                  <a:gd name="T66" fmla="*/ 1745 w 4799"/>
                  <a:gd name="T67" fmla="*/ 1116 h 4387"/>
                  <a:gd name="T68" fmla="*/ 1744 w 4799"/>
                  <a:gd name="T69" fmla="*/ 2775 h 4387"/>
                  <a:gd name="T70" fmla="*/ 1279 w 4799"/>
                  <a:gd name="T71" fmla="*/ 2775 h 4387"/>
                  <a:gd name="T72" fmla="*/ 1224 w 4799"/>
                  <a:gd name="T73" fmla="*/ 2803 h 4387"/>
                  <a:gd name="T74" fmla="*/ 1213 w 4799"/>
                  <a:gd name="T75" fmla="*/ 2863 h 4387"/>
                  <a:gd name="T76" fmla="*/ 1213 w 4799"/>
                  <a:gd name="T77" fmla="*/ 2863 h 4387"/>
                  <a:gd name="T78" fmla="*/ 4799 w 4799"/>
                  <a:gd name="T79" fmla="*/ 1968 h 4387"/>
                  <a:gd name="T80" fmla="*/ 4799 w 4799"/>
                  <a:gd name="T81" fmla="*/ 1968 h 4387"/>
                  <a:gd name="T82" fmla="*/ 4254 w 4799"/>
                  <a:gd name="T83" fmla="*/ 1358 h 4387"/>
                  <a:gd name="T84" fmla="*/ 4253 w 4799"/>
                  <a:gd name="T85" fmla="*/ 521 h 4387"/>
                  <a:gd name="T86" fmla="*/ 3732 w 4799"/>
                  <a:gd name="T87" fmla="*/ 0 h 4387"/>
                  <a:gd name="T88" fmla="*/ 3521 w 4799"/>
                  <a:gd name="T89" fmla="*/ 44 h 4387"/>
                  <a:gd name="T90" fmla="*/ 1796 w 4799"/>
                  <a:gd name="T91" fmla="*/ 978 h 4387"/>
                  <a:gd name="T92" fmla="*/ 313 w 4799"/>
                  <a:gd name="T93" fmla="*/ 978 h 4387"/>
                  <a:gd name="T94" fmla="*/ 0 w 4799"/>
                  <a:gd name="T95" fmla="*/ 1291 h 4387"/>
                  <a:gd name="T96" fmla="*/ 0 w 4799"/>
                  <a:gd name="T97" fmla="*/ 2599 h 4387"/>
                  <a:gd name="T98" fmla="*/ 313 w 4799"/>
                  <a:gd name="T99" fmla="*/ 2913 h 4387"/>
                  <a:gd name="T100" fmla="*/ 439 w 4799"/>
                  <a:gd name="T101" fmla="*/ 2913 h 4387"/>
                  <a:gd name="T102" fmla="*/ 772 w 4799"/>
                  <a:gd name="T103" fmla="*/ 4059 h 4387"/>
                  <a:gd name="T104" fmla="*/ 1197 w 4799"/>
                  <a:gd name="T105" fmla="*/ 4387 h 4387"/>
                  <a:gd name="T106" fmla="*/ 1430 w 4799"/>
                  <a:gd name="T107" fmla="*/ 4387 h 4387"/>
                  <a:gd name="T108" fmla="*/ 1655 w 4799"/>
                  <a:gd name="T109" fmla="*/ 4282 h 4387"/>
                  <a:gd name="T110" fmla="*/ 1694 w 4799"/>
                  <a:gd name="T111" fmla="*/ 4021 h 4387"/>
                  <a:gd name="T112" fmla="*/ 1371 w 4799"/>
                  <a:gd name="T113" fmla="*/ 2912 h 4387"/>
                  <a:gd name="T114" fmla="*/ 1795 w 4799"/>
                  <a:gd name="T115" fmla="*/ 2912 h 4387"/>
                  <a:gd name="T116" fmla="*/ 3527 w 4799"/>
                  <a:gd name="T117" fmla="*/ 3838 h 4387"/>
                  <a:gd name="T118" fmla="*/ 3732 w 4799"/>
                  <a:gd name="T119" fmla="*/ 3880 h 4387"/>
                  <a:gd name="T120" fmla="*/ 4253 w 4799"/>
                  <a:gd name="T121" fmla="*/ 3358 h 4387"/>
                  <a:gd name="T122" fmla="*/ 4253 w 4799"/>
                  <a:gd name="T123" fmla="*/ 2577 h 4387"/>
                  <a:gd name="T124" fmla="*/ 4799 w 4799"/>
                  <a:gd name="T125" fmla="*/ 1968 h 4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99" h="4387">
                    <a:moveTo>
                      <a:pt x="4254" y="2438"/>
                    </a:moveTo>
                    <a:lnTo>
                      <a:pt x="4254" y="2438"/>
                    </a:lnTo>
                    <a:cubicBezTo>
                      <a:pt x="4254" y="2438"/>
                      <a:pt x="4254" y="2437"/>
                      <a:pt x="4254" y="2437"/>
                    </a:cubicBezTo>
                    <a:lnTo>
                      <a:pt x="4254" y="1940"/>
                    </a:lnTo>
                    <a:lnTo>
                      <a:pt x="4254" y="1497"/>
                    </a:lnTo>
                    <a:cubicBezTo>
                      <a:pt x="4484" y="1530"/>
                      <a:pt x="4662" y="1728"/>
                      <a:pt x="4662" y="1968"/>
                    </a:cubicBezTo>
                    <a:cubicBezTo>
                      <a:pt x="4662" y="2207"/>
                      <a:pt x="4484" y="2405"/>
                      <a:pt x="4254" y="2438"/>
                    </a:cubicBezTo>
                    <a:lnTo>
                      <a:pt x="4254" y="2438"/>
                    </a:lnTo>
                    <a:close/>
                    <a:moveTo>
                      <a:pt x="4116" y="3358"/>
                    </a:moveTo>
                    <a:lnTo>
                      <a:pt x="4116" y="3358"/>
                    </a:lnTo>
                    <a:cubicBezTo>
                      <a:pt x="4116" y="3570"/>
                      <a:pt x="3943" y="3742"/>
                      <a:pt x="3732" y="3742"/>
                    </a:cubicBezTo>
                    <a:cubicBezTo>
                      <a:pt x="3679" y="3742"/>
                      <a:pt x="3629" y="3732"/>
                      <a:pt x="3586" y="3714"/>
                    </a:cubicBezTo>
                    <a:lnTo>
                      <a:pt x="1881" y="2802"/>
                    </a:lnTo>
                    <a:lnTo>
                      <a:pt x="1883" y="1088"/>
                    </a:lnTo>
                    <a:lnTo>
                      <a:pt x="3581" y="168"/>
                    </a:lnTo>
                    <a:cubicBezTo>
                      <a:pt x="3629" y="148"/>
                      <a:pt x="3679" y="137"/>
                      <a:pt x="3732" y="137"/>
                    </a:cubicBezTo>
                    <a:cubicBezTo>
                      <a:pt x="3943" y="137"/>
                      <a:pt x="4116" y="310"/>
                      <a:pt x="4116" y="521"/>
                    </a:cubicBezTo>
                    <a:lnTo>
                      <a:pt x="4116" y="1940"/>
                    </a:lnTo>
                    <a:lnTo>
                      <a:pt x="4116" y="3358"/>
                    </a:lnTo>
                    <a:lnTo>
                      <a:pt x="4116" y="3358"/>
                    </a:lnTo>
                    <a:close/>
                    <a:moveTo>
                      <a:pt x="1213" y="2863"/>
                    </a:moveTo>
                    <a:lnTo>
                      <a:pt x="1213" y="2863"/>
                    </a:lnTo>
                    <a:lnTo>
                      <a:pt x="1562" y="4059"/>
                    </a:lnTo>
                    <a:cubicBezTo>
                      <a:pt x="1577" y="4114"/>
                      <a:pt x="1572" y="4164"/>
                      <a:pt x="1545" y="4200"/>
                    </a:cubicBezTo>
                    <a:cubicBezTo>
                      <a:pt x="1521" y="4232"/>
                      <a:pt x="1480" y="4250"/>
                      <a:pt x="1430" y="4250"/>
                    </a:cubicBezTo>
                    <a:lnTo>
                      <a:pt x="1197" y="4250"/>
                    </a:lnTo>
                    <a:cubicBezTo>
                      <a:pt x="1074" y="4250"/>
                      <a:pt x="940" y="4145"/>
                      <a:pt x="904" y="4021"/>
                    </a:cubicBezTo>
                    <a:lnTo>
                      <a:pt x="557" y="2825"/>
                    </a:lnTo>
                    <a:cubicBezTo>
                      <a:pt x="549" y="2795"/>
                      <a:pt x="522" y="2775"/>
                      <a:pt x="491" y="2775"/>
                    </a:cubicBezTo>
                    <a:lnTo>
                      <a:pt x="313" y="2775"/>
                    </a:lnTo>
                    <a:cubicBezTo>
                      <a:pt x="216" y="2775"/>
                      <a:pt x="137" y="2696"/>
                      <a:pt x="137" y="2599"/>
                    </a:cubicBezTo>
                    <a:lnTo>
                      <a:pt x="137" y="1291"/>
                    </a:lnTo>
                    <a:cubicBezTo>
                      <a:pt x="137" y="1194"/>
                      <a:pt x="216" y="1116"/>
                      <a:pt x="313" y="1116"/>
                    </a:cubicBezTo>
                    <a:lnTo>
                      <a:pt x="1745" y="1116"/>
                    </a:lnTo>
                    <a:lnTo>
                      <a:pt x="1744" y="2775"/>
                    </a:lnTo>
                    <a:lnTo>
                      <a:pt x="1279" y="2775"/>
                    </a:lnTo>
                    <a:cubicBezTo>
                      <a:pt x="1257" y="2775"/>
                      <a:pt x="1237" y="2785"/>
                      <a:pt x="1224" y="2803"/>
                    </a:cubicBezTo>
                    <a:cubicBezTo>
                      <a:pt x="1211" y="2820"/>
                      <a:pt x="1207" y="2842"/>
                      <a:pt x="1213" y="2863"/>
                    </a:cubicBezTo>
                    <a:lnTo>
                      <a:pt x="1213" y="2863"/>
                    </a:lnTo>
                    <a:close/>
                    <a:moveTo>
                      <a:pt x="4799" y="1968"/>
                    </a:moveTo>
                    <a:lnTo>
                      <a:pt x="4799" y="1968"/>
                    </a:lnTo>
                    <a:cubicBezTo>
                      <a:pt x="4799" y="1652"/>
                      <a:pt x="4560" y="1392"/>
                      <a:pt x="4254" y="1358"/>
                    </a:cubicBezTo>
                    <a:lnTo>
                      <a:pt x="4253" y="521"/>
                    </a:lnTo>
                    <a:cubicBezTo>
                      <a:pt x="4253" y="234"/>
                      <a:pt x="4019" y="0"/>
                      <a:pt x="3732" y="0"/>
                    </a:cubicBezTo>
                    <a:cubicBezTo>
                      <a:pt x="3661" y="0"/>
                      <a:pt x="3592" y="14"/>
                      <a:pt x="3521" y="44"/>
                    </a:cubicBezTo>
                    <a:lnTo>
                      <a:pt x="1796" y="978"/>
                    </a:lnTo>
                    <a:lnTo>
                      <a:pt x="313" y="978"/>
                    </a:lnTo>
                    <a:cubicBezTo>
                      <a:pt x="140" y="978"/>
                      <a:pt x="0" y="1119"/>
                      <a:pt x="0" y="1291"/>
                    </a:cubicBezTo>
                    <a:lnTo>
                      <a:pt x="0" y="2599"/>
                    </a:lnTo>
                    <a:cubicBezTo>
                      <a:pt x="0" y="2772"/>
                      <a:pt x="140" y="2913"/>
                      <a:pt x="313" y="2913"/>
                    </a:cubicBezTo>
                    <a:lnTo>
                      <a:pt x="439" y="2913"/>
                    </a:lnTo>
                    <a:lnTo>
                      <a:pt x="772" y="4059"/>
                    </a:lnTo>
                    <a:cubicBezTo>
                      <a:pt x="825" y="4243"/>
                      <a:pt x="1012" y="4387"/>
                      <a:pt x="1197" y="4387"/>
                    </a:cubicBezTo>
                    <a:lnTo>
                      <a:pt x="1430" y="4387"/>
                    </a:lnTo>
                    <a:cubicBezTo>
                      <a:pt x="1524" y="4387"/>
                      <a:pt x="1604" y="4350"/>
                      <a:pt x="1655" y="4282"/>
                    </a:cubicBezTo>
                    <a:cubicBezTo>
                      <a:pt x="1707" y="4212"/>
                      <a:pt x="1722" y="4117"/>
                      <a:pt x="1694" y="4021"/>
                    </a:cubicBezTo>
                    <a:lnTo>
                      <a:pt x="1371" y="2912"/>
                    </a:lnTo>
                    <a:lnTo>
                      <a:pt x="1795" y="2912"/>
                    </a:lnTo>
                    <a:lnTo>
                      <a:pt x="3527" y="3838"/>
                    </a:lnTo>
                    <a:cubicBezTo>
                      <a:pt x="3592" y="3866"/>
                      <a:pt x="3661" y="3880"/>
                      <a:pt x="3732" y="3880"/>
                    </a:cubicBezTo>
                    <a:cubicBezTo>
                      <a:pt x="4019" y="3880"/>
                      <a:pt x="4253" y="3646"/>
                      <a:pt x="4253" y="3358"/>
                    </a:cubicBezTo>
                    <a:lnTo>
                      <a:pt x="4253" y="2577"/>
                    </a:lnTo>
                    <a:cubicBezTo>
                      <a:pt x="4560" y="2543"/>
                      <a:pt x="4799" y="2283"/>
                      <a:pt x="4799" y="1968"/>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40">
                  <a:defRPr/>
                </a:pPr>
                <a:endParaRPr lang="en-US" sz="2400">
                  <a:solidFill>
                    <a:srgbClr val="FFFFFF"/>
                  </a:solidFill>
                  <a:latin typeface="Calibri Light"/>
                </a:endParaRPr>
              </a:p>
            </p:txBody>
          </p:sp>
          <p:grpSp>
            <p:nvGrpSpPr>
              <p:cNvPr id="288" name="Group 4">
                <a:extLst>
                  <a:ext uri="{FF2B5EF4-FFF2-40B4-BE49-F238E27FC236}">
                    <a16:creationId xmlns:a16="http://schemas.microsoft.com/office/drawing/2014/main" id="{2903630C-9473-43BF-86C8-2CECC5A76A6F}"/>
                  </a:ext>
                </a:extLst>
              </p:cNvPr>
              <p:cNvGrpSpPr>
                <a:grpSpLocks noChangeAspect="1"/>
              </p:cNvGrpSpPr>
              <p:nvPr/>
            </p:nvGrpSpPr>
            <p:grpSpPr bwMode="auto">
              <a:xfrm>
                <a:off x="-577851" y="2527301"/>
                <a:ext cx="1223963" cy="1222375"/>
                <a:chOff x="-364" y="1592"/>
                <a:chExt cx="771" cy="770"/>
              </a:xfrm>
              <a:grpFill/>
            </p:grpSpPr>
            <p:sp>
              <p:nvSpPr>
                <p:cNvPr id="289" name="Freeform 5">
                  <a:extLst>
                    <a:ext uri="{FF2B5EF4-FFF2-40B4-BE49-F238E27FC236}">
                      <a16:creationId xmlns:a16="http://schemas.microsoft.com/office/drawing/2014/main" id="{DAE9B4D5-FC3F-4D79-86B2-F8862572ECEB}"/>
                    </a:ext>
                  </a:extLst>
                </p:cNvPr>
                <p:cNvSpPr>
                  <a:spLocks/>
                </p:cNvSpPr>
                <p:nvPr/>
              </p:nvSpPr>
              <p:spPr bwMode="auto">
                <a:xfrm>
                  <a:off x="-364" y="1637"/>
                  <a:ext cx="396" cy="725"/>
                </a:xfrm>
                <a:custGeom>
                  <a:avLst/>
                  <a:gdLst>
                    <a:gd name="T0" fmla="*/ 149 w 149"/>
                    <a:gd name="T1" fmla="*/ 269 h 273"/>
                    <a:gd name="T2" fmla="*/ 145 w 149"/>
                    <a:gd name="T3" fmla="*/ 273 h 273"/>
                    <a:gd name="T4" fmla="*/ 0 w 149"/>
                    <a:gd name="T5" fmla="*/ 128 h 273"/>
                    <a:gd name="T6" fmla="*/ 60 w 149"/>
                    <a:gd name="T7" fmla="*/ 11 h 273"/>
                    <a:gd name="T8" fmla="*/ 53 w 149"/>
                    <a:gd name="T9" fmla="*/ 0 h 273"/>
                    <a:gd name="T10" fmla="*/ 85 w 149"/>
                    <a:gd name="T11" fmla="*/ 0 h 273"/>
                    <a:gd name="T12" fmla="*/ 70 w 149"/>
                    <a:gd name="T13" fmla="*/ 28 h 273"/>
                    <a:gd name="T14" fmla="*/ 64 w 149"/>
                    <a:gd name="T15" fmla="*/ 18 h 273"/>
                    <a:gd name="T16" fmla="*/ 8 w 149"/>
                    <a:gd name="T17" fmla="*/ 128 h 273"/>
                    <a:gd name="T18" fmla="*/ 145 w 149"/>
                    <a:gd name="T19" fmla="*/ 265 h 273"/>
                    <a:gd name="T20" fmla="*/ 149 w 149"/>
                    <a:gd name="T21" fmla="*/ 26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273">
                      <a:moveTo>
                        <a:pt x="149" y="269"/>
                      </a:moveTo>
                      <a:cubicBezTo>
                        <a:pt x="149" y="271"/>
                        <a:pt x="148" y="273"/>
                        <a:pt x="145" y="273"/>
                      </a:cubicBezTo>
                      <a:cubicBezTo>
                        <a:pt x="65" y="273"/>
                        <a:pt x="0" y="208"/>
                        <a:pt x="0" y="128"/>
                      </a:cubicBezTo>
                      <a:cubicBezTo>
                        <a:pt x="0" y="81"/>
                        <a:pt x="22" y="38"/>
                        <a:pt x="60" y="11"/>
                      </a:cubicBezTo>
                      <a:cubicBezTo>
                        <a:pt x="53" y="0"/>
                        <a:pt x="53" y="0"/>
                        <a:pt x="53" y="0"/>
                      </a:cubicBezTo>
                      <a:cubicBezTo>
                        <a:pt x="85" y="0"/>
                        <a:pt x="85" y="0"/>
                        <a:pt x="85" y="0"/>
                      </a:cubicBezTo>
                      <a:cubicBezTo>
                        <a:pt x="70" y="28"/>
                        <a:pt x="70" y="28"/>
                        <a:pt x="70" y="28"/>
                      </a:cubicBezTo>
                      <a:cubicBezTo>
                        <a:pt x="64" y="18"/>
                        <a:pt x="64" y="18"/>
                        <a:pt x="64" y="18"/>
                      </a:cubicBezTo>
                      <a:cubicBezTo>
                        <a:pt x="29" y="44"/>
                        <a:pt x="8" y="84"/>
                        <a:pt x="8" y="128"/>
                      </a:cubicBezTo>
                      <a:cubicBezTo>
                        <a:pt x="8" y="203"/>
                        <a:pt x="70" y="265"/>
                        <a:pt x="145" y="265"/>
                      </a:cubicBezTo>
                      <a:cubicBezTo>
                        <a:pt x="148" y="265"/>
                        <a:pt x="149" y="267"/>
                        <a:pt x="149"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dirty="0">
                    <a:solidFill>
                      <a:srgbClr val="FFFFFF"/>
                    </a:solidFill>
                    <a:latin typeface="Calibri Light"/>
                  </a:endParaRPr>
                </a:p>
              </p:txBody>
            </p:sp>
            <p:sp>
              <p:nvSpPr>
                <p:cNvPr id="290" name="Freeform 6">
                  <a:extLst>
                    <a:ext uri="{FF2B5EF4-FFF2-40B4-BE49-F238E27FC236}">
                      <a16:creationId xmlns:a16="http://schemas.microsoft.com/office/drawing/2014/main" id="{82C28769-CFA1-498A-8A6E-489BFD06BC4D}"/>
                    </a:ext>
                  </a:extLst>
                </p:cNvPr>
                <p:cNvSpPr>
                  <a:spLocks/>
                </p:cNvSpPr>
                <p:nvPr/>
              </p:nvSpPr>
              <p:spPr bwMode="auto">
                <a:xfrm>
                  <a:off x="11" y="1592"/>
                  <a:ext cx="396" cy="724"/>
                </a:xfrm>
                <a:custGeom>
                  <a:avLst/>
                  <a:gdLst>
                    <a:gd name="T0" fmla="*/ 89 w 149"/>
                    <a:gd name="T1" fmla="*/ 262 h 273"/>
                    <a:gd name="T2" fmla="*/ 95 w 149"/>
                    <a:gd name="T3" fmla="*/ 273 h 273"/>
                    <a:gd name="T4" fmla="*/ 64 w 149"/>
                    <a:gd name="T5" fmla="*/ 273 h 273"/>
                    <a:gd name="T6" fmla="*/ 79 w 149"/>
                    <a:gd name="T7" fmla="*/ 245 h 273"/>
                    <a:gd name="T8" fmla="*/ 85 w 149"/>
                    <a:gd name="T9" fmla="*/ 255 h 273"/>
                    <a:gd name="T10" fmla="*/ 141 w 149"/>
                    <a:gd name="T11" fmla="*/ 145 h 273"/>
                    <a:gd name="T12" fmla="*/ 4 w 149"/>
                    <a:gd name="T13" fmla="*/ 8 h 273"/>
                    <a:gd name="T14" fmla="*/ 0 w 149"/>
                    <a:gd name="T15" fmla="*/ 4 h 273"/>
                    <a:gd name="T16" fmla="*/ 4 w 149"/>
                    <a:gd name="T17" fmla="*/ 0 h 273"/>
                    <a:gd name="T18" fmla="*/ 149 w 149"/>
                    <a:gd name="T19" fmla="*/ 145 h 273"/>
                    <a:gd name="T20" fmla="*/ 89 w 149"/>
                    <a:gd name="T21" fmla="*/ 26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273">
                      <a:moveTo>
                        <a:pt x="89" y="262"/>
                      </a:moveTo>
                      <a:cubicBezTo>
                        <a:pt x="95" y="273"/>
                        <a:pt x="95" y="273"/>
                        <a:pt x="95" y="273"/>
                      </a:cubicBezTo>
                      <a:cubicBezTo>
                        <a:pt x="64" y="273"/>
                        <a:pt x="64" y="273"/>
                        <a:pt x="64" y="273"/>
                      </a:cubicBezTo>
                      <a:cubicBezTo>
                        <a:pt x="79" y="245"/>
                        <a:pt x="79" y="245"/>
                        <a:pt x="79" y="245"/>
                      </a:cubicBezTo>
                      <a:cubicBezTo>
                        <a:pt x="85" y="255"/>
                        <a:pt x="85" y="255"/>
                        <a:pt x="85" y="255"/>
                      </a:cubicBezTo>
                      <a:cubicBezTo>
                        <a:pt x="120" y="229"/>
                        <a:pt x="141" y="189"/>
                        <a:pt x="141" y="145"/>
                      </a:cubicBezTo>
                      <a:cubicBezTo>
                        <a:pt x="141" y="69"/>
                        <a:pt x="80" y="8"/>
                        <a:pt x="4" y="8"/>
                      </a:cubicBezTo>
                      <a:cubicBezTo>
                        <a:pt x="2" y="8"/>
                        <a:pt x="0" y="6"/>
                        <a:pt x="0" y="4"/>
                      </a:cubicBezTo>
                      <a:cubicBezTo>
                        <a:pt x="0" y="1"/>
                        <a:pt x="2" y="0"/>
                        <a:pt x="4" y="0"/>
                      </a:cubicBezTo>
                      <a:cubicBezTo>
                        <a:pt x="84" y="0"/>
                        <a:pt x="149" y="65"/>
                        <a:pt x="149" y="145"/>
                      </a:cubicBezTo>
                      <a:cubicBezTo>
                        <a:pt x="149" y="191"/>
                        <a:pt x="127" y="235"/>
                        <a:pt x="89"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40">
                    <a:defRPr/>
                  </a:pPr>
                  <a:endParaRPr lang="en-US" sz="2400">
                    <a:solidFill>
                      <a:srgbClr val="FFFFFF"/>
                    </a:solidFill>
                    <a:latin typeface="Calibri Light"/>
                  </a:endParaRPr>
                </a:p>
              </p:txBody>
            </p:sp>
          </p:grpSp>
        </p:grpSp>
      </p:grpSp>
      <p:sp>
        <p:nvSpPr>
          <p:cNvPr id="297" name="Freeform 11">
            <a:extLst>
              <a:ext uri="{FF2B5EF4-FFF2-40B4-BE49-F238E27FC236}">
                <a16:creationId xmlns:a16="http://schemas.microsoft.com/office/drawing/2014/main" id="{58AC3045-D236-4C3E-A26B-4C5421E9EB99}"/>
              </a:ext>
            </a:extLst>
          </p:cNvPr>
          <p:cNvSpPr>
            <a:spLocks noChangeAspect="1" noEditPoints="1"/>
          </p:cNvSpPr>
          <p:nvPr/>
        </p:nvSpPr>
        <p:spPr bwMode="auto">
          <a:xfrm>
            <a:off x="7039460" y="5503427"/>
            <a:ext cx="836846" cy="834908"/>
          </a:xfrm>
          <a:custGeom>
            <a:avLst/>
            <a:gdLst>
              <a:gd name="T0" fmla="*/ 130 w 3456"/>
              <a:gd name="T1" fmla="*/ 2892 h 3450"/>
              <a:gd name="T2" fmla="*/ 116 w 3456"/>
              <a:gd name="T3" fmla="*/ 3256 h 3450"/>
              <a:gd name="T4" fmla="*/ 250 w 3456"/>
              <a:gd name="T5" fmla="*/ 3345 h 3450"/>
              <a:gd name="T6" fmla="*/ 3326 w 3456"/>
              <a:gd name="T7" fmla="*/ 3280 h 3450"/>
              <a:gd name="T8" fmla="*/ 3340 w 3456"/>
              <a:gd name="T9" fmla="*/ 2917 h 3450"/>
              <a:gd name="T10" fmla="*/ 3206 w 3456"/>
              <a:gd name="T11" fmla="*/ 2828 h 3450"/>
              <a:gd name="T12" fmla="*/ 320 w 3456"/>
              <a:gd name="T13" fmla="*/ 2542 h 3450"/>
              <a:gd name="T14" fmla="*/ 130 w 3456"/>
              <a:gd name="T15" fmla="*/ 1985 h 3450"/>
              <a:gd name="T16" fmla="*/ 116 w 3456"/>
              <a:gd name="T17" fmla="*/ 2348 h 3450"/>
              <a:gd name="T18" fmla="*/ 250 w 3456"/>
              <a:gd name="T19" fmla="*/ 2437 h 3450"/>
              <a:gd name="T20" fmla="*/ 3326 w 3456"/>
              <a:gd name="T21" fmla="*/ 2373 h 3450"/>
              <a:gd name="T22" fmla="*/ 3340 w 3456"/>
              <a:gd name="T23" fmla="*/ 2009 h 3450"/>
              <a:gd name="T24" fmla="*/ 3206 w 3456"/>
              <a:gd name="T25" fmla="*/ 1920 h 3450"/>
              <a:gd name="T26" fmla="*/ 320 w 3456"/>
              <a:gd name="T27" fmla="*/ 1635 h 3450"/>
              <a:gd name="T28" fmla="*/ 130 w 3456"/>
              <a:gd name="T29" fmla="*/ 1077 h 3450"/>
              <a:gd name="T30" fmla="*/ 116 w 3456"/>
              <a:gd name="T31" fmla="*/ 1440 h 3450"/>
              <a:gd name="T32" fmla="*/ 250 w 3456"/>
              <a:gd name="T33" fmla="*/ 1530 h 3450"/>
              <a:gd name="T34" fmla="*/ 3326 w 3456"/>
              <a:gd name="T35" fmla="*/ 1465 h 3450"/>
              <a:gd name="T36" fmla="*/ 3340 w 3456"/>
              <a:gd name="T37" fmla="*/ 1102 h 3450"/>
              <a:gd name="T38" fmla="*/ 3206 w 3456"/>
              <a:gd name="T39" fmla="*/ 1013 h 3450"/>
              <a:gd name="T40" fmla="*/ 320 w 3456"/>
              <a:gd name="T41" fmla="*/ 727 h 3450"/>
              <a:gd name="T42" fmla="*/ 130 w 3456"/>
              <a:gd name="T43" fmla="*/ 169 h 3450"/>
              <a:gd name="T44" fmla="*/ 116 w 3456"/>
              <a:gd name="T45" fmla="*/ 533 h 3450"/>
              <a:gd name="T46" fmla="*/ 250 w 3456"/>
              <a:gd name="T47" fmla="*/ 622 h 3450"/>
              <a:gd name="T48" fmla="*/ 3326 w 3456"/>
              <a:gd name="T49" fmla="*/ 557 h 3450"/>
              <a:gd name="T50" fmla="*/ 3340 w 3456"/>
              <a:gd name="T51" fmla="*/ 194 h 3450"/>
              <a:gd name="T52" fmla="*/ 3206 w 3456"/>
              <a:gd name="T53" fmla="*/ 105 h 3450"/>
              <a:gd name="T54" fmla="*/ 3320 w 3456"/>
              <a:gd name="T55" fmla="*/ 29 h 3450"/>
              <a:gd name="T56" fmla="*/ 3453 w 3456"/>
              <a:gd name="T57" fmla="*/ 211 h 3450"/>
              <a:gd name="T58" fmla="*/ 3414 w 3456"/>
              <a:gd name="T59" fmla="*/ 614 h 3450"/>
              <a:gd name="T60" fmla="*/ 3237 w 3456"/>
              <a:gd name="T61" fmla="*/ 724 h 3450"/>
              <a:gd name="T62" fmla="*/ 3393 w 3456"/>
              <a:gd name="T63" fmla="*/ 993 h 3450"/>
              <a:gd name="T64" fmla="*/ 3456 w 3456"/>
              <a:gd name="T65" fmla="*/ 1384 h 3450"/>
              <a:gd name="T66" fmla="*/ 3367 w 3456"/>
              <a:gd name="T67" fmla="*/ 1574 h 3450"/>
              <a:gd name="T68" fmla="*/ 3273 w 3456"/>
              <a:gd name="T69" fmla="*/ 1826 h 3450"/>
              <a:gd name="T70" fmla="*/ 3432 w 3456"/>
              <a:gd name="T71" fmla="*/ 1960 h 3450"/>
              <a:gd name="T72" fmla="*/ 3446 w 3456"/>
              <a:gd name="T73" fmla="*/ 2365 h 3450"/>
              <a:gd name="T74" fmla="*/ 3307 w 3456"/>
              <a:gd name="T75" fmla="*/ 2520 h 3450"/>
              <a:gd name="T76" fmla="*/ 3339 w 3456"/>
              <a:gd name="T77" fmla="*/ 2763 h 3450"/>
              <a:gd name="T78" fmla="*/ 3453 w 3456"/>
              <a:gd name="T79" fmla="*/ 2937 h 3450"/>
              <a:gd name="T80" fmla="*/ 3408 w 3456"/>
              <a:gd name="T81" fmla="*/ 3347 h 3450"/>
              <a:gd name="T82" fmla="*/ 3206 w 3456"/>
              <a:gd name="T83" fmla="*/ 3450 h 3450"/>
              <a:gd name="T84" fmla="*/ 73 w 3456"/>
              <a:gd name="T85" fmla="*/ 3377 h 3450"/>
              <a:gd name="T86" fmla="*/ 0 w 3456"/>
              <a:gd name="T87" fmla="*/ 2973 h 3450"/>
              <a:gd name="T88" fmla="*/ 87 w 3456"/>
              <a:gd name="T89" fmla="*/ 2785 h 3450"/>
              <a:gd name="T90" fmla="*/ 180 w 3456"/>
              <a:gd name="T91" fmla="*/ 2532 h 3450"/>
              <a:gd name="T92" fmla="*/ 24 w 3456"/>
              <a:gd name="T93" fmla="*/ 2397 h 3450"/>
              <a:gd name="T94" fmla="*/ 10 w 3456"/>
              <a:gd name="T95" fmla="*/ 1993 h 3450"/>
              <a:gd name="T96" fmla="*/ 147 w 3456"/>
              <a:gd name="T97" fmla="*/ 1839 h 3450"/>
              <a:gd name="T98" fmla="*/ 115 w 3456"/>
              <a:gd name="T99" fmla="*/ 1594 h 3450"/>
              <a:gd name="T100" fmla="*/ 3 w 3456"/>
              <a:gd name="T101" fmla="*/ 1421 h 3450"/>
              <a:gd name="T102" fmla="*/ 41 w 3456"/>
              <a:gd name="T103" fmla="*/ 1022 h 3450"/>
              <a:gd name="T104" fmla="*/ 216 w 3456"/>
              <a:gd name="T105" fmla="*/ 911 h 3450"/>
              <a:gd name="T106" fmla="*/ 62 w 3456"/>
              <a:gd name="T107" fmla="*/ 640 h 3450"/>
              <a:gd name="T108" fmla="*/ 0 w 3456"/>
              <a:gd name="T109" fmla="*/ 251 h 3450"/>
              <a:gd name="T110" fmla="*/ 103 w 3456"/>
              <a:gd name="T111" fmla="*/ 48 h 3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56" h="3450">
                <a:moveTo>
                  <a:pt x="250" y="2828"/>
                </a:moveTo>
                <a:lnTo>
                  <a:pt x="221" y="2831"/>
                </a:lnTo>
                <a:lnTo>
                  <a:pt x="194" y="2839"/>
                </a:lnTo>
                <a:lnTo>
                  <a:pt x="170" y="2853"/>
                </a:lnTo>
                <a:lnTo>
                  <a:pt x="148" y="2871"/>
                </a:lnTo>
                <a:lnTo>
                  <a:pt x="130" y="2892"/>
                </a:lnTo>
                <a:lnTo>
                  <a:pt x="116" y="2917"/>
                </a:lnTo>
                <a:lnTo>
                  <a:pt x="108" y="2944"/>
                </a:lnTo>
                <a:lnTo>
                  <a:pt x="105" y="2973"/>
                </a:lnTo>
                <a:lnTo>
                  <a:pt x="105" y="3199"/>
                </a:lnTo>
                <a:lnTo>
                  <a:pt x="108" y="3229"/>
                </a:lnTo>
                <a:lnTo>
                  <a:pt x="116" y="3256"/>
                </a:lnTo>
                <a:lnTo>
                  <a:pt x="130" y="3280"/>
                </a:lnTo>
                <a:lnTo>
                  <a:pt x="148" y="3302"/>
                </a:lnTo>
                <a:lnTo>
                  <a:pt x="170" y="3320"/>
                </a:lnTo>
                <a:lnTo>
                  <a:pt x="194" y="3334"/>
                </a:lnTo>
                <a:lnTo>
                  <a:pt x="221" y="3342"/>
                </a:lnTo>
                <a:lnTo>
                  <a:pt x="250" y="3345"/>
                </a:lnTo>
                <a:lnTo>
                  <a:pt x="3206" y="3345"/>
                </a:lnTo>
                <a:lnTo>
                  <a:pt x="3235" y="3342"/>
                </a:lnTo>
                <a:lnTo>
                  <a:pt x="3262" y="3334"/>
                </a:lnTo>
                <a:lnTo>
                  <a:pt x="3286" y="3320"/>
                </a:lnTo>
                <a:lnTo>
                  <a:pt x="3308" y="3302"/>
                </a:lnTo>
                <a:lnTo>
                  <a:pt x="3326" y="3280"/>
                </a:lnTo>
                <a:lnTo>
                  <a:pt x="3340" y="3256"/>
                </a:lnTo>
                <a:lnTo>
                  <a:pt x="3348" y="3229"/>
                </a:lnTo>
                <a:lnTo>
                  <a:pt x="3351" y="3199"/>
                </a:lnTo>
                <a:lnTo>
                  <a:pt x="3351" y="2973"/>
                </a:lnTo>
                <a:lnTo>
                  <a:pt x="3348" y="2944"/>
                </a:lnTo>
                <a:lnTo>
                  <a:pt x="3340" y="2917"/>
                </a:lnTo>
                <a:lnTo>
                  <a:pt x="3326" y="2892"/>
                </a:lnTo>
                <a:lnTo>
                  <a:pt x="3308" y="2871"/>
                </a:lnTo>
                <a:lnTo>
                  <a:pt x="3286" y="2853"/>
                </a:lnTo>
                <a:lnTo>
                  <a:pt x="3262" y="2839"/>
                </a:lnTo>
                <a:lnTo>
                  <a:pt x="3235" y="2831"/>
                </a:lnTo>
                <a:lnTo>
                  <a:pt x="3206" y="2828"/>
                </a:lnTo>
                <a:lnTo>
                  <a:pt x="250" y="2828"/>
                </a:lnTo>
                <a:close/>
                <a:moveTo>
                  <a:pt x="320" y="2542"/>
                </a:moveTo>
                <a:lnTo>
                  <a:pt x="320" y="2723"/>
                </a:lnTo>
                <a:lnTo>
                  <a:pt x="3132" y="2723"/>
                </a:lnTo>
                <a:lnTo>
                  <a:pt x="3132" y="2542"/>
                </a:lnTo>
                <a:lnTo>
                  <a:pt x="320" y="2542"/>
                </a:lnTo>
                <a:close/>
                <a:moveTo>
                  <a:pt x="250" y="1920"/>
                </a:moveTo>
                <a:lnTo>
                  <a:pt x="221" y="1923"/>
                </a:lnTo>
                <a:lnTo>
                  <a:pt x="194" y="1931"/>
                </a:lnTo>
                <a:lnTo>
                  <a:pt x="170" y="1945"/>
                </a:lnTo>
                <a:lnTo>
                  <a:pt x="148" y="1963"/>
                </a:lnTo>
                <a:lnTo>
                  <a:pt x="130" y="1985"/>
                </a:lnTo>
                <a:lnTo>
                  <a:pt x="116" y="2009"/>
                </a:lnTo>
                <a:lnTo>
                  <a:pt x="108" y="2037"/>
                </a:lnTo>
                <a:lnTo>
                  <a:pt x="105" y="2067"/>
                </a:lnTo>
                <a:lnTo>
                  <a:pt x="105" y="2292"/>
                </a:lnTo>
                <a:lnTo>
                  <a:pt x="108" y="2321"/>
                </a:lnTo>
                <a:lnTo>
                  <a:pt x="116" y="2348"/>
                </a:lnTo>
                <a:lnTo>
                  <a:pt x="130" y="2373"/>
                </a:lnTo>
                <a:lnTo>
                  <a:pt x="148" y="2394"/>
                </a:lnTo>
                <a:lnTo>
                  <a:pt x="170" y="2412"/>
                </a:lnTo>
                <a:lnTo>
                  <a:pt x="194" y="2426"/>
                </a:lnTo>
                <a:lnTo>
                  <a:pt x="221" y="2434"/>
                </a:lnTo>
                <a:lnTo>
                  <a:pt x="250" y="2437"/>
                </a:lnTo>
                <a:lnTo>
                  <a:pt x="3206" y="2437"/>
                </a:lnTo>
                <a:lnTo>
                  <a:pt x="3235" y="2434"/>
                </a:lnTo>
                <a:lnTo>
                  <a:pt x="3262" y="2426"/>
                </a:lnTo>
                <a:lnTo>
                  <a:pt x="3286" y="2412"/>
                </a:lnTo>
                <a:lnTo>
                  <a:pt x="3308" y="2394"/>
                </a:lnTo>
                <a:lnTo>
                  <a:pt x="3326" y="2373"/>
                </a:lnTo>
                <a:lnTo>
                  <a:pt x="3340" y="2348"/>
                </a:lnTo>
                <a:lnTo>
                  <a:pt x="3348" y="2321"/>
                </a:lnTo>
                <a:lnTo>
                  <a:pt x="3351" y="2292"/>
                </a:lnTo>
                <a:lnTo>
                  <a:pt x="3351" y="2067"/>
                </a:lnTo>
                <a:lnTo>
                  <a:pt x="3348" y="2037"/>
                </a:lnTo>
                <a:lnTo>
                  <a:pt x="3340" y="2009"/>
                </a:lnTo>
                <a:lnTo>
                  <a:pt x="3326" y="1985"/>
                </a:lnTo>
                <a:lnTo>
                  <a:pt x="3308" y="1963"/>
                </a:lnTo>
                <a:lnTo>
                  <a:pt x="3286" y="1945"/>
                </a:lnTo>
                <a:lnTo>
                  <a:pt x="3262" y="1931"/>
                </a:lnTo>
                <a:lnTo>
                  <a:pt x="3235" y="1923"/>
                </a:lnTo>
                <a:lnTo>
                  <a:pt x="3206" y="1920"/>
                </a:lnTo>
                <a:lnTo>
                  <a:pt x="250" y="1920"/>
                </a:lnTo>
                <a:close/>
                <a:moveTo>
                  <a:pt x="320" y="1635"/>
                </a:moveTo>
                <a:lnTo>
                  <a:pt x="320" y="1815"/>
                </a:lnTo>
                <a:lnTo>
                  <a:pt x="3132" y="1815"/>
                </a:lnTo>
                <a:lnTo>
                  <a:pt x="3132" y="1635"/>
                </a:lnTo>
                <a:lnTo>
                  <a:pt x="320" y="1635"/>
                </a:lnTo>
                <a:close/>
                <a:moveTo>
                  <a:pt x="250" y="1013"/>
                </a:moveTo>
                <a:lnTo>
                  <a:pt x="221" y="1015"/>
                </a:lnTo>
                <a:lnTo>
                  <a:pt x="194" y="1025"/>
                </a:lnTo>
                <a:lnTo>
                  <a:pt x="170" y="1037"/>
                </a:lnTo>
                <a:lnTo>
                  <a:pt x="148" y="1056"/>
                </a:lnTo>
                <a:lnTo>
                  <a:pt x="130" y="1077"/>
                </a:lnTo>
                <a:lnTo>
                  <a:pt x="116" y="1102"/>
                </a:lnTo>
                <a:lnTo>
                  <a:pt x="108" y="1129"/>
                </a:lnTo>
                <a:lnTo>
                  <a:pt x="105" y="1159"/>
                </a:lnTo>
                <a:lnTo>
                  <a:pt x="105" y="1384"/>
                </a:lnTo>
                <a:lnTo>
                  <a:pt x="108" y="1413"/>
                </a:lnTo>
                <a:lnTo>
                  <a:pt x="116" y="1440"/>
                </a:lnTo>
                <a:lnTo>
                  <a:pt x="130" y="1465"/>
                </a:lnTo>
                <a:lnTo>
                  <a:pt x="148" y="1487"/>
                </a:lnTo>
                <a:lnTo>
                  <a:pt x="170" y="1505"/>
                </a:lnTo>
                <a:lnTo>
                  <a:pt x="194" y="1519"/>
                </a:lnTo>
                <a:lnTo>
                  <a:pt x="221" y="1527"/>
                </a:lnTo>
                <a:lnTo>
                  <a:pt x="250" y="1530"/>
                </a:lnTo>
                <a:lnTo>
                  <a:pt x="3206" y="1530"/>
                </a:lnTo>
                <a:lnTo>
                  <a:pt x="3235" y="1527"/>
                </a:lnTo>
                <a:lnTo>
                  <a:pt x="3262" y="1519"/>
                </a:lnTo>
                <a:lnTo>
                  <a:pt x="3286" y="1505"/>
                </a:lnTo>
                <a:lnTo>
                  <a:pt x="3308" y="1487"/>
                </a:lnTo>
                <a:lnTo>
                  <a:pt x="3326" y="1465"/>
                </a:lnTo>
                <a:lnTo>
                  <a:pt x="3340" y="1440"/>
                </a:lnTo>
                <a:lnTo>
                  <a:pt x="3348" y="1413"/>
                </a:lnTo>
                <a:lnTo>
                  <a:pt x="3351" y="1384"/>
                </a:lnTo>
                <a:lnTo>
                  <a:pt x="3351" y="1159"/>
                </a:lnTo>
                <a:lnTo>
                  <a:pt x="3348" y="1129"/>
                </a:lnTo>
                <a:lnTo>
                  <a:pt x="3340" y="1102"/>
                </a:lnTo>
                <a:lnTo>
                  <a:pt x="3326" y="1077"/>
                </a:lnTo>
                <a:lnTo>
                  <a:pt x="3308" y="1056"/>
                </a:lnTo>
                <a:lnTo>
                  <a:pt x="3286" y="1037"/>
                </a:lnTo>
                <a:lnTo>
                  <a:pt x="3262" y="1025"/>
                </a:lnTo>
                <a:lnTo>
                  <a:pt x="3235" y="1015"/>
                </a:lnTo>
                <a:lnTo>
                  <a:pt x="3206" y="1013"/>
                </a:lnTo>
                <a:lnTo>
                  <a:pt x="250" y="1013"/>
                </a:lnTo>
                <a:close/>
                <a:moveTo>
                  <a:pt x="320" y="727"/>
                </a:moveTo>
                <a:lnTo>
                  <a:pt x="320" y="908"/>
                </a:lnTo>
                <a:lnTo>
                  <a:pt x="3132" y="908"/>
                </a:lnTo>
                <a:lnTo>
                  <a:pt x="3132" y="727"/>
                </a:lnTo>
                <a:lnTo>
                  <a:pt x="320" y="727"/>
                </a:lnTo>
                <a:close/>
                <a:moveTo>
                  <a:pt x="250" y="105"/>
                </a:moveTo>
                <a:lnTo>
                  <a:pt x="221" y="108"/>
                </a:lnTo>
                <a:lnTo>
                  <a:pt x="194" y="117"/>
                </a:lnTo>
                <a:lnTo>
                  <a:pt x="170" y="130"/>
                </a:lnTo>
                <a:lnTo>
                  <a:pt x="148" y="148"/>
                </a:lnTo>
                <a:lnTo>
                  <a:pt x="130" y="169"/>
                </a:lnTo>
                <a:lnTo>
                  <a:pt x="116" y="194"/>
                </a:lnTo>
                <a:lnTo>
                  <a:pt x="108" y="221"/>
                </a:lnTo>
                <a:lnTo>
                  <a:pt x="105" y="251"/>
                </a:lnTo>
                <a:lnTo>
                  <a:pt x="105" y="477"/>
                </a:lnTo>
                <a:lnTo>
                  <a:pt x="108" y="506"/>
                </a:lnTo>
                <a:lnTo>
                  <a:pt x="116" y="533"/>
                </a:lnTo>
                <a:lnTo>
                  <a:pt x="130" y="557"/>
                </a:lnTo>
                <a:lnTo>
                  <a:pt x="148" y="579"/>
                </a:lnTo>
                <a:lnTo>
                  <a:pt x="170" y="597"/>
                </a:lnTo>
                <a:lnTo>
                  <a:pt x="194" y="611"/>
                </a:lnTo>
                <a:lnTo>
                  <a:pt x="221" y="619"/>
                </a:lnTo>
                <a:lnTo>
                  <a:pt x="250" y="622"/>
                </a:lnTo>
                <a:lnTo>
                  <a:pt x="3206" y="622"/>
                </a:lnTo>
                <a:lnTo>
                  <a:pt x="3235" y="619"/>
                </a:lnTo>
                <a:lnTo>
                  <a:pt x="3262" y="611"/>
                </a:lnTo>
                <a:lnTo>
                  <a:pt x="3286" y="597"/>
                </a:lnTo>
                <a:lnTo>
                  <a:pt x="3308" y="579"/>
                </a:lnTo>
                <a:lnTo>
                  <a:pt x="3326" y="557"/>
                </a:lnTo>
                <a:lnTo>
                  <a:pt x="3340" y="533"/>
                </a:lnTo>
                <a:lnTo>
                  <a:pt x="3348" y="506"/>
                </a:lnTo>
                <a:lnTo>
                  <a:pt x="3351" y="477"/>
                </a:lnTo>
                <a:lnTo>
                  <a:pt x="3351" y="251"/>
                </a:lnTo>
                <a:lnTo>
                  <a:pt x="3348" y="221"/>
                </a:lnTo>
                <a:lnTo>
                  <a:pt x="3340" y="194"/>
                </a:lnTo>
                <a:lnTo>
                  <a:pt x="3326" y="169"/>
                </a:lnTo>
                <a:lnTo>
                  <a:pt x="3308" y="148"/>
                </a:lnTo>
                <a:lnTo>
                  <a:pt x="3286" y="130"/>
                </a:lnTo>
                <a:lnTo>
                  <a:pt x="3262" y="117"/>
                </a:lnTo>
                <a:lnTo>
                  <a:pt x="3235" y="108"/>
                </a:lnTo>
                <a:lnTo>
                  <a:pt x="3206" y="105"/>
                </a:lnTo>
                <a:lnTo>
                  <a:pt x="250" y="105"/>
                </a:lnTo>
                <a:close/>
                <a:moveTo>
                  <a:pt x="250" y="0"/>
                </a:moveTo>
                <a:lnTo>
                  <a:pt x="3206" y="0"/>
                </a:lnTo>
                <a:lnTo>
                  <a:pt x="3245" y="3"/>
                </a:lnTo>
                <a:lnTo>
                  <a:pt x="3284" y="13"/>
                </a:lnTo>
                <a:lnTo>
                  <a:pt x="3320" y="29"/>
                </a:lnTo>
                <a:lnTo>
                  <a:pt x="3353" y="48"/>
                </a:lnTo>
                <a:lnTo>
                  <a:pt x="3383" y="74"/>
                </a:lnTo>
                <a:lnTo>
                  <a:pt x="3408" y="103"/>
                </a:lnTo>
                <a:lnTo>
                  <a:pt x="3428" y="135"/>
                </a:lnTo>
                <a:lnTo>
                  <a:pt x="3443" y="172"/>
                </a:lnTo>
                <a:lnTo>
                  <a:pt x="3453" y="211"/>
                </a:lnTo>
                <a:lnTo>
                  <a:pt x="3456" y="251"/>
                </a:lnTo>
                <a:lnTo>
                  <a:pt x="3456" y="477"/>
                </a:lnTo>
                <a:lnTo>
                  <a:pt x="3453" y="513"/>
                </a:lnTo>
                <a:lnTo>
                  <a:pt x="3446" y="549"/>
                </a:lnTo>
                <a:lnTo>
                  <a:pt x="3432" y="583"/>
                </a:lnTo>
                <a:lnTo>
                  <a:pt x="3414" y="614"/>
                </a:lnTo>
                <a:lnTo>
                  <a:pt x="3393" y="642"/>
                </a:lnTo>
                <a:lnTo>
                  <a:pt x="3367" y="666"/>
                </a:lnTo>
                <a:lnTo>
                  <a:pt x="3339" y="687"/>
                </a:lnTo>
                <a:lnTo>
                  <a:pt x="3307" y="704"/>
                </a:lnTo>
                <a:lnTo>
                  <a:pt x="3273" y="717"/>
                </a:lnTo>
                <a:lnTo>
                  <a:pt x="3237" y="724"/>
                </a:lnTo>
                <a:lnTo>
                  <a:pt x="3237" y="911"/>
                </a:lnTo>
                <a:lnTo>
                  <a:pt x="3273" y="919"/>
                </a:lnTo>
                <a:lnTo>
                  <a:pt x="3307" y="930"/>
                </a:lnTo>
                <a:lnTo>
                  <a:pt x="3339" y="947"/>
                </a:lnTo>
                <a:lnTo>
                  <a:pt x="3367" y="968"/>
                </a:lnTo>
                <a:lnTo>
                  <a:pt x="3393" y="993"/>
                </a:lnTo>
                <a:lnTo>
                  <a:pt x="3414" y="1021"/>
                </a:lnTo>
                <a:lnTo>
                  <a:pt x="3432" y="1052"/>
                </a:lnTo>
                <a:lnTo>
                  <a:pt x="3446" y="1085"/>
                </a:lnTo>
                <a:lnTo>
                  <a:pt x="3453" y="1121"/>
                </a:lnTo>
                <a:lnTo>
                  <a:pt x="3456" y="1159"/>
                </a:lnTo>
                <a:lnTo>
                  <a:pt x="3456" y="1384"/>
                </a:lnTo>
                <a:lnTo>
                  <a:pt x="3453" y="1421"/>
                </a:lnTo>
                <a:lnTo>
                  <a:pt x="3446" y="1457"/>
                </a:lnTo>
                <a:lnTo>
                  <a:pt x="3432" y="1491"/>
                </a:lnTo>
                <a:lnTo>
                  <a:pt x="3414" y="1522"/>
                </a:lnTo>
                <a:lnTo>
                  <a:pt x="3393" y="1549"/>
                </a:lnTo>
                <a:lnTo>
                  <a:pt x="3367" y="1574"/>
                </a:lnTo>
                <a:lnTo>
                  <a:pt x="3339" y="1595"/>
                </a:lnTo>
                <a:lnTo>
                  <a:pt x="3307" y="1612"/>
                </a:lnTo>
                <a:lnTo>
                  <a:pt x="3273" y="1625"/>
                </a:lnTo>
                <a:lnTo>
                  <a:pt x="3237" y="1632"/>
                </a:lnTo>
                <a:lnTo>
                  <a:pt x="3237" y="1818"/>
                </a:lnTo>
                <a:lnTo>
                  <a:pt x="3273" y="1826"/>
                </a:lnTo>
                <a:lnTo>
                  <a:pt x="3307" y="1838"/>
                </a:lnTo>
                <a:lnTo>
                  <a:pt x="3339" y="1855"/>
                </a:lnTo>
                <a:lnTo>
                  <a:pt x="3367" y="1876"/>
                </a:lnTo>
                <a:lnTo>
                  <a:pt x="3393" y="1901"/>
                </a:lnTo>
                <a:lnTo>
                  <a:pt x="3414" y="1928"/>
                </a:lnTo>
                <a:lnTo>
                  <a:pt x="3432" y="1960"/>
                </a:lnTo>
                <a:lnTo>
                  <a:pt x="3446" y="1993"/>
                </a:lnTo>
                <a:lnTo>
                  <a:pt x="3453" y="2029"/>
                </a:lnTo>
                <a:lnTo>
                  <a:pt x="3456" y="2067"/>
                </a:lnTo>
                <a:lnTo>
                  <a:pt x="3456" y="2292"/>
                </a:lnTo>
                <a:lnTo>
                  <a:pt x="3453" y="2329"/>
                </a:lnTo>
                <a:lnTo>
                  <a:pt x="3446" y="2365"/>
                </a:lnTo>
                <a:lnTo>
                  <a:pt x="3432" y="2399"/>
                </a:lnTo>
                <a:lnTo>
                  <a:pt x="3414" y="2429"/>
                </a:lnTo>
                <a:lnTo>
                  <a:pt x="3393" y="2457"/>
                </a:lnTo>
                <a:lnTo>
                  <a:pt x="3367" y="2482"/>
                </a:lnTo>
                <a:lnTo>
                  <a:pt x="3339" y="2503"/>
                </a:lnTo>
                <a:lnTo>
                  <a:pt x="3307" y="2520"/>
                </a:lnTo>
                <a:lnTo>
                  <a:pt x="3273" y="2532"/>
                </a:lnTo>
                <a:lnTo>
                  <a:pt x="3237" y="2539"/>
                </a:lnTo>
                <a:lnTo>
                  <a:pt x="3237" y="2726"/>
                </a:lnTo>
                <a:lnTo>
                  <a:pt x="3273" y="2734"/>
                </a:lnTo>
                <a:lnTo>
                  <a:pt x="3307" y="2746"/>
                </a:lnTo>
                <a:lnTo>
                  <a:pt x="3339" y="2763"/>
                </a:lnTo>
                <a:lnTo>
                  <a:pt x="3367" y="2784"/>
                </a:lnTo>
                <a:lnTo>
                  <a:pt x="3393" y="2808"/>
                </a:lnTo>
                <a:lnTo>
                  <a:pt x="3414" y="2836"/>
                </a:lnTo>
                <a:lnTo>
                  <a:pt x="3432" y="2867"/>
                </a:lnTo>
                <a:lnTo>
                  <a:pt x="3446" y="2900"/>
                </a:lnTo>
                <a:lnTo>
                  <a:pt x="3453" y="2937"/>
                </a:lnTo>
                <a:lnTo>
                  <a:pt x="3456" y="2973"/>
                </a:lnTo>
                <a:lnTo>
                  <a:pt x="3456" y="3199"/>
                </a:lnTo>
                <a:lnTo>
                  <a:pt x="3453" y="3239"/>
                </a:lnTo>
                <a:lnTo>
                  <a:pt x="3443" y="3278"/>
                </a:lnTo>
                <a:lnTo>
                  <a:pt x="3428" y="3314"/>
                </a:lnTo>
                <a:lnTo>
                  <a:pt x="3408" y="3347"/>
                </a:lnTo>
                <a:lnTo>
                  <a:pt x="3383" y="3377"/>
                </a:lnTo>
                <a:lnTo>
                  <a:pt x="3353" y="3402"/>
                </a:lnTo>
                <a:lnTo>
                  <a:pt x="3320" y="3422"/>
                </a:lnTo>
                <a:lnTo>
                  <a:pt x="3284" y="3437"/>
                </a:lnTo>
                <a:lnTo>
                  <a:pt x="3245" y="3447"/>
                </a:lnTo>
                <a:lnTo>
                  <a:pt x="3206" y="3450"/>
                </a:lnTo>
                <a:lnTo>
                  <a:pt x="250" y="3450"/>
                </a:lnTo>
                <a:lnTo>
                  <a:pt x="211" y="3447"/>
                </a:lnTo>
                <a:lnTo>
                  <a:pt x="172" y="3437"/>
                </a:lnTo>
                <a:lnTo>
                  <a:pt x="136" y="3422"/>
                </a:lnTo>
                <a:lnTo>
                  <a:pt x="103" y="3402"/>
                </a:lnTo>
                <a:lnTo>
                  <a:pt x="73" y="3377"/>
                </a:lnTo>
                <a:lnTo>
                  <a:pt x="48" y="3347"/>
                </a:lnTo>
                <a:lnTo>
                  <a:pt x="28" y="3314"/>
                </a:lnTo>
                <a:lnTo>
                  <a:pt x="13" y="3278"/>
                </a:lnTo>
                <a:lnTo>
                  <a:pt x="3" y="3239"/>
                </a:lnTo>
                <a:lnTo>
                  <a:pt x="0" y="3199"/>
                </a:lnTo>
                <a:lnTo>
                  <a:pt x="0" y="2973"/>
                </a:lnTo>
                <a:lnTo>
                  <a:pt x="3" y="2937"/>
                </a:lnTo>
                <a:lnTo>
                  <a:pt x="10" y="2901"/>
                </a:lnTo>
                <a:lnTo>
                  <a:pt x="24" y="2868"/>
                </a:lnTo>
                <a:lnTo>
                  <a:pt x="41" y="2837"/>
                </a:lnTo>
                <a:lnTo>
                  <a:pt x="62" y="2809"/>
                </a:lnTo>
                <a:lnTo>
                  <a:pt x="87" y="2785"/>
                </a:lnTo>
                <a:lnTo>
                  <a:pt x="115" y="2764"/>
                </a:lnTo>
                <a:lnTo>
                  <a:pt x="147" y="2747"/>
                </a:lnTo>
                <a:lnTo>
                  <a:pt x="180" y="2735"/>
                </a:lnTo>
                <a:lnTo>
                  <a:pt x="216" y="2726"/>
                </a:lnTo>
                <a:lnTo>
                  <a:pt x="216" y="2539"/>
                </a:lnTo>
                <a:lnTo>
                  <a:pt x="180" y="2532"/>
                </a:lnTo>
                <a:lnTo>
                  <a:pt x="147" y="2519"/>
                </a:lnTo>
                <a:lnTo>
                  <a:pt x="115" y="2501"/>
                </a:lnTo>
                <a:lnTo>
                  <a:pt x="87" y="2480"/>
                </a:lnTo>
                <a:lnTo>
                  <a:pt x="62" y="2456"/>
                </a:lnTo>
                <a:lnTo>
                  <a:pt x="41" y="2428"/>
                </a:lnTo>
                <a:lnTo>
                  <a:pt x="24" y="2397"/>
                </a:lnTo>
                <a:lnTo>
                  <a:pt x="10" y="2364"/>
                </a:lnTo>
                <a:lnTo>
                  <a:pt x="3" y="2328"/>
                </a:lnTo>
                <a:lnTo>
                  <a:pt x="0" y="2292"/>
                </a:lnTo>
                <a:lnTo>
                  <a:pt x="0" y="2067"/>
                </a:lnTo>
                <a:lnTo>
                  <a:pt x="3" y="2029"/>
                </a:lnTo>
                <a:lnTo>
                  <a:pt x="10" y="1993"/>
                </a:lnTo>
                <a:lnTo>
                  <a:pt x="24" y="1961"/>
                </a:lnTo>
                <a:lnTo>
                  <a:pt x="41" y="1929"/>
                </a:lnTo>
                <a:lnTo>
                  <a:pt x="62" y="1902"/>
                </a:lnTo>
                <a:lnTo>
                  <a:pt x="87" y="1877"/>
                </a:lnTo>
                <a:lnTo>
                  <a:pt x="115" y="1856"/>
                </a:lnTo>
                <a:lnTo>
                  <a:pt x="147" y="1839"/>
                </a:lnTo>
                <a:lnTo>
                  <a:pt x="180" y="1827"/>
                </a:lnTo>
                <a:lnTo>
                  <a:pt x="216" y="1819"/>
                </a:lnTo>
                <a:lnTo>
                  <a:pt x="216" y="1631"/>
                </a:lnTo>
                <a:lnTo>
                  <a:pt x="180" y="1624"/>
                </a:lnTo>
                <a:lnTo>
                  <a:pt x="147" y="1611"/>
                </a:lnTo>
                <a:lnTo>
                  <a:pt x="115" y="1594"/>
                </a:lnTo>
                <a:lnTo>
                  <a:pt x="87" y="1573"/>
                </a:lnTo>
                <a:lnTo>
                  <a:pt x="62" y="1548"/>
                </a:lnTo>
                <a:lnTo>
                  <a:pt x="41" y="1521"/>
                </a:lnTo>
                <a:lnTo>
                  <a:pt x="24" y="1490"/>
                </a:lnTo>
                <a:lnTo>
                  <a:pt x="10" y="1456"/>
                </a:lnTo>
                <a:lnTo>
                  <a:pt x="3" y="1421"/>
                </a:lnTo>
                <a:lnTo>
                  <a:pt x="0" y="1384"/>
                </a:lnTo>
                <a:lnTo>
                  <a:pt x="0" y="1159"/>
                </a:lnTo>
                <a:lnTo>
                  <a:pt x="3" y="1122"/>
                </a:lnTo>
                <a:lnTo>
                  <a:pt x="10" y="1086"/>
                </a:lnTo>
                <a:lnTo>
                  <a:pt x="24" y="1053"/>
                </a:lnTo>
                <a:lnTo>
                  <a:pt x="41" y="1022"/>
                </a:lnTo>
                <a:lnTo>
                  <a:pt x="62" y="994"/>
                </a:lnTo>
                <a:lnTo>
                  <a:pt x="87" y="970"/>
                </a:lnTo>
                <a:lnTo>
                  <a:pt x="115" y="949"/>
                </a:lnTo>
                <a:lnTo>
                  <a:pt x="147" y="931"/>
                </a:lnTo>
                <a:lnTo>
                  <a:pt x="180" y="919"/>
                </a:lnTo>
                <a:lnTo>
                  <a:pt x="216" y="911"/>
                </a:lnTo>
                <a:lnTo>
                  <a:pt x="216" y="724"/>
                </a:lnTo>
                <a:lnTo>
                  <a:pt x="180" y="716"/>
                </a:lnTo>
                <a:lnTo>
                  <a:pt x="147" y="703"/>
                </a:lnTo>
                <a:lnTo>
                  <a:pt x="115" y="686"/>
                </a:lnTo>
                <a:lnTo>
                  <a:pt x="87" y="665"/>
                </a:lnTo>
                <a:lnTo>
                  <a:pt x="62" y="640"/>
                </a:lnTo>
                <a:lnTo>
                  <a:pt x="41" y="613"/>
                </a:lnTo>
                <a:lnTo>
                  <a:pt x="24" y="582"/>
                </a:lnTo>
                <a:lnTo>
                  <a:pt x="10" y="549"/>
                </a:lnTo>
                <a:lnTo>
                  <a:pt x="3" y="513"/>
                </a:lnTo>
                <a:lnTo>
                  <a:pt x="0" y="477"/>
                </a:lnTo>
                <a:lnTo>
                  <a:pt x="0" y="251"/>
                </a:lnTo>
                <a:lnTo>
                  <a:pt x="3" y="211"/>
                </a:lnTo>
                <a:lnTo>
                  <a:pt x="13" y="172"/>
                </a:lnTo>
                <a:lnTo>
                  <a:pt x="28" y="135"/>
                </a:lnTo>
                <a:lnTo>
                  <a:pt x="48" y="103"/>
                </a:lnTo>
                <a:lnTo>
                  <a:pt x="73" y="74"/>
                </a:lnTo>
                <a:lnTo>
                  <a:pt x="103" y="48"/>
                </a:lnTo>
                <a:lnTo>
                  <a:pt x="136" y="29"/>
                </a:lnTo>
                <a:lnTo>
                  <a:pt x="172" y="13"/>
                </a:lnTo>
                <a:lnTo>
                  <a:pt x="211" y="3"/>
                </a:lnTo>
                <a:lnTo>
                  <a:pt x="250" y="0"/>
                </a:lnTo>
                <a:close/>
              </a:path>
            </a:pathLst>
          </a:custGeom>
          <a:solidFill>
            <a:srgbClr val="BD528E"/>
          </a:solidFill>
          <a:ln w="0">
            <a:solidFill>
              <a:srgbClr val="BD528E"/>
            </a:solidFill>
            <a:prstDash val="solid"/>
            <a:round/>
            <a:headEnd/>
            <a:tailEnd/>
          </a:ln>
        </p:spPr>
        <p:txBody>
          <a:bodyPr vert="horz" wrap="square" lIns="91440" tIns="45720" rIns="91440" bIns="45720" numCol="1" anchor="t" anchorCtr="0" compatLnSpc="1">
            <a:prstTxWarp prst="textNoShape">
              <a:avLst/>
            </a:prstTxWarp>
          </a:bodyPr>
          <a:lstStyle/>
          <a:p>
            <a:pPr defTabSz="1219140">
              <a:defRPr/>
            </a:pPr>
            <a:endParaRPr lang="en-US">
              <a:solidFill>
                <a:srgbClr val="000000"/>
              </a:solidFill>
              <a:latin typeface="Calibri Light"/>
            </a:endParaRPr>
          </a:p>
        </p:txBody>
      </p:sp>
      <p:sp>
        <p:nvSpPr>
          <p:cNvPr id="301" name="Rectangle 300">
            <a:extLst>
              <a:ext uri="{FF2B5EF4-FFF2-40B4-BE49-F238E27FC236}">
                <a16:creationId xmlns:a16="http://schemas.microsoft.com/office/drawing/2014/main" id="{D5AE0629-C4ED-475B-BC14-DDC5621C6B54}"/>
              </a:ext>
            </a:extLst>
          </p:cNvPr>
          <p:cNvSpPr/>
          <p:nvPr/>
        </p:nvSpPr>
        <p:spPr>
          <a:xfrm>
            <a:off x="6847074" y="6338335"/>
            <a:ext cx="1230317" cy="338554"/>
          </a:xfrm>
          <a:prstGeom prst="rect">
            <a:avLst/>
          </a:prstGeom>
        </p:spPr>
        <p:txBody>
          <a:bodyPr wrap="square">
            <a:spAutoFit/>
          </a:bodyPr>
          <a:lstStyle/>
          <a:p>
            <a:pPr algn="ctr" defTabSz="1219080">
              <a:defRPr/>
            </a:pPr>
            <a:r>
              <a:rPr lang="en-GB" sz="1600" b="1" dirty="0">
                <a:solidFill>
                  <a:srgbClr val="FFFFFF"/>
                </a:solidFill>
                <a:latin typeface="Calibri" panose="020F0502020204030204" pitchFamily="34" charset="0"/>
                <a:cs typeface="Calibri" panose="020F0502020204030204" pitchFamily="34" charset="0"/>
              </a:rPr>
              <a:t>Raw Data</a:t>
            </a:r>
            <a:endParaRPr lang="en-GB" sz="2400" b="1" dirty="0">
              <a:solidFill>
                <a:srgbClr val="FFFFFF"/>
              </a:solidFill>
              <a:latin typeface="Calibri" panose="020F0502020204030204" pitchFamily="34" charset="0"/>
              <a:cs typeface="Calibri" panose="020F0502020204030204" pitchFamily="34" charset="0"/>
            </a:endParaRPr>
          </a:p>
        </p:txBody>
      </p:sp>
      <p:grpSp>
        <p:nvGrpSpPr>
          <p:cNvPr id="302" name="Group 301">
            <a:extLst>
              <a:ext uri="{FF2B5EF4-FFF2-40B4-BE49-F238E27FC236}">
                <a16:creationId xmlns:a16="http://schemas.microsoft.com/office/drawing/2014/main" id="{19ED6B68-5A85-4509-929E-78A6327E56C6}"/>
              </a:ext>
            </a:extLst>
          </p:cNvPr>
          <p:cNvGrpSpPr/>
          <p:nvPr/>
        </p:nvGrpSpPr>
        <p:grpSpPr>
          <a:xfrm>
            <a:off x="3837050" y="4218671"/>
            <a:ext cx="2776453" cy="2048067"/>
            <a:chOff x="6886944" y="4023280"/>
            <a:chExt cx="2776453" cy="1703302"/>
          </a:xfrm>
        </p:grpSpPr>
        <p:sp>
          <p:nvSpPr>
            <p:cNvPr id="303" name="Rectangle 302">
              <a:extLst>
                <a:ext uri="{FF2B5EF4-FFF2-40B4-BE49-F238E27FC236}">
                  <a16:creationId xmlns:a16="http://schemas.microsoft.com/office/drawing/2014/main" id="{6AA3D4B2-D502-4FBC-85FF-29EF705CB408}"/>
                </a:ext>
              </a:extLst>
            </p:cNvPr>
            <p:cNvSpPr/>
            <p:nvPr/>
          </p:nvSpPr>
          <p:spPr>
            <a:xfrm>
              <a:off x="6892078" y="4023280"/>
              <a:ext cx="2771319" cy="1703302"/>
            </a:xfrm>
            <a:prstGeom prst="rect">
              <a:avLst/>
            </a:prstGeom>
            <a:solidFill>
              <a:srgbClr val="1F40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dirty="0">
                <a:solidFill>
                  <a:srgbClr val="FFFFFF"/>
                </a:solidFill>
                <a:latin typeface="Calibri Light"/>
              </a:endParaRPr>
            </a:p>
          </p:txBody>
        </p:sp>
        <p:sp>
          <p:nvSpPr>
            <p:cNvPr id="304" name="Rectangle 303">
              <a:extLst>
                <a:ext uri="{FF2B5EF4-FFF2-40B4-BE49-F238E27FC236}">
                  <a16:creationId xmlns:a16="http://schemas.microsoft.com/office/drawing/2014/main" id="{8C89DC93-70D5-49E4-8075-3BB3303ACBF9}"/>
                </a:ext>
              </a:extLst>
            </p:cNvPr>
            <p:cNvSpPr/>
            <p:nvPr/>
          </p:nvSpPr>
          <p:spPr>
            <a:xfrm>
              <a:off x="6886944" y="4023280"/>
              <a:ext cx="67236" cy="1703302"/>
            </a:xfrm>
            <a:prstGeom prst="rect">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dirty="0">
                <a:solidFill>
                  <a:srgbClr val="FFFFFF"/>
                </a:solidFill>
                <a:latin typeface="Calibri Light"/>
              </a:endParaRPr>
            </a:p>
          </p:txBody>
        </p:sp>
      </p:grpSp>
      <p:grpSp>
        <p:nvGrpSpPr>
          <p:cNvPr id="305" name="Group 304">
            <a:extLst>
              <a:ext uri="{FF2B5EF4-FFF2-40B4-BE49-F238E27FC236}">
                <a16:creationId xmlns:a16="http://schemas.microsoft.com/office/drawing/2014/main" id="{821671C2-5564-4BF4-A035-6658F065300B}"/>
              </a:ext>
            </a:extLst>
          </p:cNvPr>
          <p:cNvGrpSpPr/>
          <p:nvPr/>
        </p:nvGrpSpPr>
        <p:grpSpPr>
          <a:xfrm>
            <a:off x="4508591" y="4309488"/>
            <a:ext cx="2009083" cy="1860499"/>
            <a:chOff x="7558486" y="4114099"/>
            <a:chExt cx="2009082" cy="1563990"/>
          </a:xfrm>
        </p:grpSpPr>
        <p:sp>
          <p:nvSpPr>
            <p:cNvPr id="306" name="Rectangle 305">
              <a:extLst>
                <a:ext uri="{FF2B5EF4-FFF2-40B4-BE49-F238E27FC236}">
                  <a16:creationId xmlns:a16="http://schemas.microsoft.com/office/drawing/2014/main" id="{AB9EC7DF-93BC-4A56-AAF4-B922B4FCC99C}"/>
                </a:ext>
              </a:extLst>
            </p:cNvPr>
            <p:cNvSpPr/>
            <p:nvPr/>
          </p:nvSpPr>
          <p:spPr>
            <a:xfrm>
              <a:off x="7558486" y="4114099"/>
              <a:ext cx="2009082" cy="462300"/>
            </a:xfrm>
            <a:prstGeom prst="rect">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lnSpc>
                  <a:spcPct val="85000"/>
                </a:lnSpc>
                <a:defRPr/>
              </a:pPr>
              <a:r>
                <a:rPr lang="en-GB" sz="1400" b="1" dirty="0">
                  <a:solidFill>
                    <a:srgbClr val="FFFFFF"/>
                  </a:solidFill>
                  <a:latin typeface="Calibri" panose="020F0502020204030204" pitchFamily="34" charset="0"/>
                  <a:cs typeface="Calibri" panose="020F0502020204030204" pitchFamily="34" charset="0"/>
                </a:rPr>
                <a:t>Data Prep/ABT Creation</a:t>
              </a:r>
            </a:p>
          </p:txBody>
        </p:sp>
        <p:sp>
          <p:nvSpPr>
            <p:cNvPr id="307" name="Rectangle 306">
              <a:extLst>
                <a:ext uri="{FF2B5EF4-FFF2-40B4-BE49-F238E27FC236}">
                  <a16:creationId xmlns:a16="http://schemas.microsoft.com/office/drawing/2014/main" id="{2C49B70C-BD23-4B38-BD4F-AB94C69F5DD5}"/>
                </a:ext>
              </a:extLst>
            </p:cNvPr>
            <p:cNvSpPr/>
            <p:nvPr/>
          </p:nvSpPr>
          <p:spPr>
            <a:xfrm>
              <a:off x="7558486" y="4664944"/>
              <a:ext cx="2009082" cy="462300"/>
            </a:xfrm>
            <a:prstGeom prst="rect">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lnSpc>
                  <a:spcPct val="85000"/>
                </a:lnSpc>
                <a:defRPr/>
              </a:pPr>
              <a:r>
                <a:rPr lang="en-GB" sz="1400" b="1" dirty="0">
                  <a:solidFill>
                    <a:srgbClr val="FFFFFF"/>
                  </a:solidFill>
                  <a:latin typeface="Calibri" panose="020F0502020204030204" pitchFamily="34" charset="0"/>
                  <a:cs typeface="Calibri" panose="020F0502020204030204" pitchFamily="34" charset="0"/>
                </a:rPr>
                <a:t>Analytics/ML/AI</a:t>
              </a:r>
            </a:p>
          </p:txBody>
        </p:sp>
        <p:sp>
          <p:nvSpPr>
            <p:cNvPr id="308" name="Rectangle 307">
              <a:extLst>
                <a:ext uri="{FF2B5EF4-FFF2-40B4-BE49-F238E27FC236}">
                  <a16:creationId xmlns:a16="http://schemas.microsoft.com/office/drawing/2014/main" id="{7BCE9BD8-B4CC-4629-8069-DE087E90DEFA}"/>
                </a:ext>
              </a:extLst>
            </p:cNvPr>
            <p:cNvSpPr/>
            <p:nvPr/>
          </p:nvSpPr>
          <p:spPr>
            <a:xfrm>
              <a:off x="7558486" y="5215789"/>
              <a:ext cx="2009082" cy="462300"/>
            </a:xfrm>
            <a:prstGeom prst="rect">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lnSpc>
                  <a:spcPct val="85000"/>
                </a:lnSpc>
                <a:defRPr/>
              </a:pPr>
              <a:r>
                <a:rPr lang="en-GB" sz="1400" b="1" dirty="0">
                  <a:solidFill>
                    <a:srgbClr val="FFFFFF"/>
                  </a:solidFill>
                  <a:latin typeface="Calibri" panose="020F0502020204030204" pitchFamily="34" charset="0"/>
                  <a:cs typeface="Calibri" panose="020F0502020204030204" pitchFamily="34" charset="0"/>
                </a:rPr>
                <a:t>VA Reports</a:t>
              </a:r>
            </a:p>
          </p:txBody>
        </p:sp>
      </p:grpSp>
      <p:sp>
        <p:nvSpPr>
          <p:cNvPr id="309" name="Oval 308">
            <a:extLst>
              <a:ext uri="{FF2B5EF4-FFF2-40B4-BE49-F238E27FC236}">
                <a16:creationId xmlns:a16="http://schemas.microsoft.com/office/drawing/2014/main" id="{3A7600AE-BADF-4BD3-8520-4726B3994236}"/>
              </a:ext>
            </a:extLst>
          </p:cNvPr>
          <p:cNvSpPr/>
          <p:nvPr/>
        </p:nvSpPr>
        <p:spPr>
          <a:xfrm>
            <a:off x="3547278" y="3899679"/>
            <a:ext cx="637981" cy="637981"/>
          </a:xfrm>
          <a:prstGeom prst="ellipse">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defRPr/>
            </a:pPr>
            <a:endParaRPr lang="en-GB" dirty="0">
              <a:solidFill>
                <a:srgbClr val="FFFFFF"/>
              </a:solidFill>
              <a:latin typeface="Calibri Light"/>
            </a:endParaRPr>
          </a:p>
        </p:txBody>
      </p:sp>
      <p:sp>
        <p:nvSpPr>
          <p:cNvPr id="310" name="Freeform 36">
            <a:extLst>
              <a:ext uri="{FF2B5EF4-FFF2-40B4-BE49-F238E27FC236}">
                <a16:creationId xmlns:a16="http://schemas.microsoft.com/office/drawing/2014/main" id="{E006CAF3-D978-4756-99DF-F29A89675F10}"/>
              </a:ext>
            </a:extLst>
          </p:cNvPr>
          <p:cNvSpPr>
            <a:spLocks noEditPoints="1"/>
          </p:cNvSpPr>
          <p:nvPr/>
        </p:nvSpPr>
        <p:spPr bwMode="auto">
          <a:xfrm>
            <a:off x="3645807" y="4066120"/>
            <a:ext cx="455759" cy="299091"/>
          </a:xfrm>
          <a:custGeom>
            <a:avLst/>
            <a:gdLst>
              <a:gd name="T0" fmla="*/ 1437 w 1489"/>
              <a:gd name="T1" fmla="*/ 936 h 976"/>
              <a:gd name="T2" fmla="*/ 1446 w 1489"/>
              <a:gd name="T3" fmla="*/ 922 h 976"/>
              <a:gd name="T4" fmla="*/ 1444 w 1489"/>
              <a:gd name="T5" fmla="*/ 936 h 976"/>
              <a:gd name="T6" fmla="*/ 1437 w 1489"/>
              <a:gd name="T7" fmla="*/ 936 h 976"/>
              <a:gd name="T8" fmla="*/ 1433 w 1489"/>
              <a:gd name="T9" fmla="*/ 957 h 976"/>
              <a:gd name="T10" fmla="*/ 1437 w 1489"/>
              <a:gd name="T11" fmla="*/ 940 h 976"/>
              <a:gd name="T12" fmla="*/ 1455 w 1489"/>
              <a:gd name="T13" fmla="*/ 957 h 976"/>
              <a:gd name="T14" fmla="*/ 1449 w 1489"/>
              <a:gd name="T15" fmla="*/ 939 h 976"/>
              <a:gd name="T16" fmla="*/ 1446 w 1489"/>
              <a:gd name="T17" fmla="*/ 918 h 976"/>
              <a:gd name="T18" fmla="*/ 1433 w 1489"/>
              <a:gd name="T19" fmla="*/ 957 h 976"/>
              <a:gd name="T20" fmla="*/ 1414 w 1489"/>
              <a:gd name="T21" fmla="*/ 938 h 976"/>
              <a:gd name="T22" fmla="*/ 1445 w 1489"/>
              <a:gd name="T23" fmla="*/ 907 h 976"/>
              <a:gd name="T24" fmla="*/ 1445 w 1489"/>
              <a:gd name="T25" fmla="*/ 969 h 976"/>
              <a:gd name="T26" fmla="*/ 1414 w 1489"/>
              <a:gd name="T27" fmla="*/ 938 h 976"/>
              <a:gd name="T28" fmla="*/ 1410 w 1489"/>
              <a:gd name="T29" fmla="*/ 938 h 976"/>
              <a:gd name="T30" fmla="*/ 1480 w 1489"/>
              <a:gd name="T31" fmla="*/ 938 h 976"/>
              <a:gd name="T32" fmla="*/ 1410 w 1489"/>
              <a:gd name="T33" fmla="*/ 938 h 976"/>
              <a:gd name="T34" fmla="*/ 1203 w 1489"/>
              <a:gd name="T35" fmla="*/ 976 h 976"/>
              <a:gd name="T36" fmla="*/ 1189 w 1489"/>
              <a:gd name="T37" fmla="*/ 975 h 976"/>
              <a:gd name="T38" fmla="*/ 286 w 1489"/>
              <a:gd name="T39" fmla="*/ 976 h 976"/>
              <a:gd name="T40" fmla="*/ 240 w 1489"/>
              <a:gd name="T41" fmla="*/ 408 h 976"/>
              <a:gd name="T42" fmla="*/ 623 w 1489"/>
              <a:gd name="T43" fmla="*/ 0 h 976"/>
              <a:gd name="T44" fmla="*/ 901 w 1489"/>
              <a:gd name="T45" fmla="*/ 121 h 976"/>
              <a:gd name="T46" fmla="*/ 872 w 1489"/>
              <a:gd name="T47" fmla="*/ 182 h 976"/>
              <a:gd name="T48" fmla="*/ 840 w 1489"/>
              <a:gd name="T49" fmla="*/ 166 h 976"/>
              <a:gd name="T50" fmla="*/ 314 w 1489"/>
              <a:gd name="T51" fmla="*/ 384 h 976"/>
              <a:gd name="T52" fmla="*/ 326 w 1489"/>
              <a:gd name="T53" fmla="*/ 479 h 976"/>
              <a:gd name="T54" fmla="*/ 76 w 1489"/>
              <a:gd name="T55" fmla="*/ 690 h 976"/>
              <a:gd name="T56" fmla="*/ 298 w 1489"/>
              <a:gd name="T57" fmla="*/ 900 h 976"/>
              <a:gd name="T58" fmla="*/ 1192 w 1489"/>
              <a:gd name="T59" fmla="*/ 900 h 976"/>
              <a:gd name="T60" fmla="*/ 1413 w 1489"/>
              <a:gd name="T61" fmla="*/ 690 h 976"/>
              <a:gd name="T62" fmla="*/ 1186 w 1489"/>
              <a:gd name="T63" fmla="*/ 476 h 976"/>
              <a:gd name="T64" fmla="*/ 1199 w 1489"/>
              <a:gd name="T65" fmla="*/ 406 h 976"/>
              <a:gd name="T66" fmla="*/ 1159 w 1489"/>
              <a:gd name="T67" fmla="*/ 314 h 976"/>
              <a:gd name="T68" fmla="*/ 1071 w 1489"/>
              <a:gd name="T69" fmla="*/ 279 h 976"/>
              <a:gd name="T70" fmla="*/ 963 w 1489"/>
              <a:gd name="T71" fmla="*/ 336 h 976"/>
              <a:gd name="T72" fmla="*/ 766 w 1489"/>
              <a:gd name="T73" fmla="*/ 777 h 976"/>
              <a:gd name="T74" fmla="*/ 716 w 1489"/>
              <a:gd name="T75" fmla="*/ 796 h 976"/>
              <a:gd name="T76" fmla="*/ 535 w 1489"/>
              <a:gd name="T77" fmla="*/ 411 h 976"/>
              <a:gd name="T78" fmla="*/ 604 w 1489"/>
              <a:gd name="T79" fmla="*/ 381 h 976"/>
              <a:gd name="T80" fmla="*/ 883 w 1489"/>
              <a:gd name="T81" fmla="*/ 324 h 976"/>
              <a:gd name="T82" fmla="*/ 1046 w 1489"/>
              <a:gd name="T83" fmla="*/ 205 h 976"/>
              <a:gd name="T84" fmla="*/ 1080 w 1489"/>
              <a:gd name="T85" fmla="*/ 204 h 976"/>
              <a:gd name="T86" fmla="*/ 1206 w 1489"/>
              <a:gd name="T87" fmla="*/ 254 h 976"/>
              <a:gd name="T88" fmla="*/ 1216 w 1489"/>
              <a:gd name="T89" fmla="*/ 264 h 976"/>
              <a:gd name="T90" fmla="*/ 1249 w 1489"/>
              <a:gd name="T91" fmla="*/ 307 h 976"/>
              <a:gd name="T92" fmla="*/ 1275 w 1489"/>
              <a:gd name="T93" fmla="*/ 413 h 976"/>
              <a:gd name="T94" fmla="*/ 1203 w 1489"/>
              <a:gd name="T95" fmla="*/ 976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9" h="976">
                <a:moveTo>
                  <a:pt x="1437" y="936"/>
                </a:moveTo>
                <a:lnTo>
                  <a:pt x="1437" y="936"/>
                </a:lnTo>
                <a:lnTo>
                  <a:pt x="1437" y="922"/>
                </a:lnTo>
                <a:lnTo>
                  <a:pt x="1446" y="922"/>
                </a:lnTo>
                <a:cubicBezTo>
                  <a:pt x="1450" y="922"/>
                  <a:pt x="1455" y="923"/>
                  <a:pt x="1455" y="929"/>
                </a:cubicBezTo>
                <a:cubicBezTo>
                  <a:pt x="1455" y="935"/>
                  <a:pt x="1450" y="936"/>
                  <a:pt x="1444" y="936"/>
                </a:cubicBezTo>
                <a:lnTo>
                  <a:pt x="1437" y="936"/>
                </a:lnTo>
                <a:lnTo>
                  <a:pt x="1437" y="936"/>
                </a:lnTo>
                <a:close/>
                <a:moveTo>
                  <a:pt x="1433" y="957"/>
                </a:moveTo>
                <a:lnTo>
                  <a:pt x="1433" y="957"/>
                </a:lnTo>
                <a:lnTo>
                  <a:pt x="1437" y="957"/>
                </a:lnTo>
                <a:lnTo>
                  <a:pt x="1437" y="940"/>
                </a:lnTo>
                <a:lnTo>
                  <a:pt x="1444" y="940"/>
                </a:lnTo>
                <a:lnTo>
                  <a:pt x="1455" y="957"/>
                </a:lnTo>
                <a:lnTo>
                  <a:pt x="1461" y="957"/>
                </a:lnTo>
                <a:lnTo>
                  <a:pt x="1449" y="939"/>
                </a:lnTo>
                <a:cubicBezTo>
                  <a:pt x="1454" y="939"/>
                  <a:pt x="1459" y="935"/>
                  <a:pt x="1459" y="929"/>
                </a:cubicBezTo>
                <a:cubicBezTo>
                  <a:pt x="1459" y="921"/>
                  <a:pt x="1454" y="918"/>
                  <a:pt x="1446" y="918"/>
                </a:cubicBezTo>
                <a:lnTo>
                  <a:pt x="1433" y="918"/>
                </a:lnTo>
                <a:lnTo>
                  <a:pt x="1433" y="957"/>
                </a:lnTo>
                <a:lnTo>
                  <a:pt x="1433" y="957"/>
                </a:lnTo>
                <a:close/>
                <a:moveTo>
                  <a:pt x="1414" y="938"/>
                </a:moveTo>
                <a:lnTo>
                  <a:pt x="1414" y="938"/>
                </a:lnTo>
                <a:cubicBezTo>
                  <a:pt x="1414" y="920"/>
                  <a:pt x="1428" y="907"/>
                  <a:pt x="1445" y="907"/>
                </a:cubicBezTo>
                <a:cubicBezTo>
                  <a:pt x="1462" y="907"/>
                  <a:pt x="1476" y="920"/>
                  <a:pt x="1476" y="938"/>
                </a:cubicBezTo>
                <a:cubicBezTo>
                  <a:pt x="1476" y="955"/>
                  <a:pt x="1462" y="969"/>
                  <a:pt x="1445" y="969"/>
                </a:cubicBezTo>
                <a:cubicBezTo>
                  <a:pt x="1428" y="969"/>
                  <a:pt x="1414" y="955"/>
                  <a:pt x="1414" y="938"/>
                </a:cubicBezTo>
                <a:lnTo>
                  <a:pt x="1414" y="938"/>
                </a:lnTo>
                <a:close/>
                <a:moveTo>
                  <a:pt x="1410" y="938"/>
                </a:moveTo>
                <a:lnTo>
                  <a:pt x="1410" y="938"/>
                </a:lnTo>
                <a:cubicBezTo>
                  <a:pt x="1410" y="957"/>
                  <a:pt x="1426" y="972"/>
                  <a:pt x="1445" y="972"/>
                </a:cubicBezTo>
                <a:cubicBezTo>
                  <a:pt x="1464" y="972"/>
                  <a:pt x="1480" y="957"/>
                  <a:pt x="1480" y="938"/>
                </a:cubicBezTo>
                <a:cubicBezTo>
                  <a:pt x="1480" y="918"/>
                  <a:pt x="1464" y="903"/>
                  <a:pt x="1445" y="903"/>
                </a:cubicBezTo>
                <a:cubicBezTo>
                  <a:pt x="1426" y="903"/>
                  <a:pt x="1410" y="918"/>
                  <a:pt x="1410" y="938"/>
                </a:cubicBezTo>
                <a:lnTo>
                  <a:pt x="1410" y="938"/>
                </a:lnTo>
                <a:close/>
                <a:moveTo>
                  <a:pt x="1203" y="976"/>
                </a:moveTo>
                <a:lnTo>
                  <a:pt x="1203" y="976"/>
                </a:lnTo>
                <a:cubicBezTo>
                  <a:pt x="1198" y="976"/>
                  <a:pt x="1193" y="975"/>
                  <a:pt x="1189" y="975"/>
                </a:cubicBezTo>
                <a:lnTo>
                  <a:pt x="301" y="975"/>
                </a:lnTo>
                <a:cubicBezTo>
                  <a:pt x="296" y="975"/>
                  <a:pt x="291" y="976"/>
                  <a:pt x="286" y="976"/>
                </a:cubicBezTo>
                <a:cubicBezTo>
                  <a:pt x="129" y="976"/>
                  <a:pt x="0" y="847"/>
                  <a:pt x="0" y="690"/>
                </a:cubicBezTo>
                <a:cubicBezTo>
                  <a:pt x="0" y="549"/>
                  <a:pt x="104" y="430"/>
                  <a:pt x="240" y="408"/>
                </a:cubicBezTo>
                <a:cubicBezTo>
                  <a:pt x="239" y="400"/>
                  <a:pt x="239" y="392"/>
                  <a:pt x="239" y="384"/>
                </a:cubicBezTo>
                <a:cubicBezTo>
                  <a:pt x="239" y="172"/>
                  <a:pt x="411" y="0"/>
                  <a:pt x="623" y="0"/>
                </a:cubicBezTo>
                <a:cubicBezTo>
                  <a:pt x="729" y="0"/>
                  <a:pt x="828" y="45"/>
                  <a:pt x="899" y="118"/>
                </a:cubicBezTo>
                <a:cubicBezTo>
                  <a:pt x="900" y="119"/>
                  <a:pt x="900" y="120"/>
                  <a:pt x="901" y="121"/>
                </a:cubicBezTo>
                <a:cubicBezTo>
                  <a:pt x="906" y="127"/>
                  <a:pt x="909" y="135"/>
                  <a:pt x="909" y="144"/>
                </a:cubicBezTo>
                <a:cubicBezTo>
                  <a:pt x="909" y="165"/>
                  <a:pt x="892" y="182"/>
                  <a:pt x="872" y="182"/>
                </a:cubicBezTo>
                <a:cubicBezTo>
                  <a:pt x="861" y="182"/>
                  <a:pt x="852" y="178"/>
                  <a:pt x="845" y="171"/>
                </a:cubicBezTo>
                <a:cubicBezTo>
                  <a:pt x="843" y="169"/>
                  <a:pt x="842" y="168"/>
                  <a:pt x="840" y="166"/>
                </a:cubicBezTo>
                <a:cubicBezTo>
                  <a:pt x="784" y="110"/>
                  <a:pt x="706" y="76"/>
                  <a:pt x="623" y="76"/>
                </a:cubicBezTo>
                <a:cubicBezTo>
                  <a:pt x="453" y="76"/>
                  <a:pt x="314" y="214"/>
                  <a:pt x="314" y="384"/>
                </a:cubicBezTo>
                <a:cubicBezTo>
                  <a:pt x="314" y="401"/>
                  <a:pt x="316" y="418"/>
                  <a:pt x="319" y="436"/>
                </a:cubicBezTo>
                <a:lnTo>
                  <a:pt x="326" y="479"/>
                </a:lnTo>
                <a:lnTo>
                  <a:pt x="282" y="480"/>
                </a:lnTo>
                <a:cubicBezTo>
                  <a:pt x="168" y="482"/>
                  <a:pt x="76" y="576"/>
                  <a:pt x="76" y="690"/>
                </a:cubicBezTo>
                <a:cubicBezTo>
                  <a:pt x="76" y="806"/>
                  <a:pt x="170" y="900"/>
                  <a:pt x="286" y="900"/>
                </a:cubicBezTo>
                <a:cubicBezTo>
                  <a:pt x="290" y="900"/>
                  <a:pt x="294" y="900"/>
                  <a:pt x="298" y="900"/>
                </a:cubicBezTo>
                <a:lnTo>
                  <a:pt x="299" y="899"/>
                </a:lnTo>
                <a:lnTo>
                  <a:pt x="1192" y="900"/>
                </a:lnTo>
                <a:cubicBezTo>
                  <a:pt x="1195" y="900"/>
                  <a:pt x="1199" y="900"/>
                  <a:pt x="1203" y="900"/>
                </a:cubicBezTo>
                <a:cubicBezTo>
                  <a:pt x="1319" y="900"/>
                  <a:pt x="1413" y="806"/>
                  <a:pt x="1413" y="690"/>
                </a:cubicBezTo>
                <a:cubicBezTo>
                  <a:pt x="1413" y="583"/>
                  <a:pt x="1334" y="494"/>
                  <a:pt x="1228" y="481"/>
                </a:cubicBezTo>
                <a:lnTo>
                  <a:pt x="1186" y="476"/>
                </a:lnTo>
                <a:lnTo>
                  <a:pt x="1196" y="435"/>
                </a:lnTo>
                <a:cubicBezTo>
                  <a:pt x="1198" y="425"/>
                  <a:pt x="1199" y="415"/>
                  <a:pt x="1199" y="406"/>
                </a:cubicBezTo>
                <a:cubicBezTo>
                  <a:pt x="1199" y="373"/>
                  <a:pt x="1186" y="343"/>
                  <a:pt x="1166" y="320"/>
                </a:cubicBezTo>
                <a:cubicBezTo>
                  <a:pt x="1164" y="318"/>
                  <a:pt x="1162" y="316"/>
                  <a:pt x="1159" y="314"/>
                </a:cubicBezTo>
                <a:cubicBezTo>
                  <a:pt x="1159" y="313"/>
                  <a:pt x="1158" y="313"/>
                  <a:pt x="1158" y="312"/>
                </a:cubicBezTo>
                <a:cubicBezTo>
                  <a:pt x="1135" y="292"/>
                  <a:pt x="1104" y="279"/>
                  <a:pt x="1071" y="279"/>
                </a:cubicBezTo>
                <a:cubicBezTo>
                  <a:pt x="1071" y="279"/>
                  <a:pt x="1071" y="279"/>
                  <a:pt x="1070" y="279"/>
                </a:cubicBezTo>
                <a:cubicBezTo>
                  <a:pt x="1000" y="275"/>
                  <a:pt x="968" y="329"/>
                  <a:pt x="963" y="336"/>
                </a:cubicBezTo>
                <a:cubicBezTo>
                  <a:pt x="959" y="343"/>
                  <a:pt x="958" y="343"/>
                  <a:pt x="951" y="357"/>
                </a:cubicBezTo>
                <a:lnTo>
                  <a:pt x="766" y="777"/>
                </a:lnTo>
                <a:cubicBezTo>
                  <a:pt x="760" y="791"/>
                  <a:pt x="746" y="799"/>
                  <a:pt x="731" y="799"/>
                </a:cubicBezTo>
                <a:cubicBezTo>
                  <a:pt x="726" y="799"/>
                  <a:pt x="721" y="798"/>
                  <a:pt x="716" y="796"/>
                </a:cubicBezTo>
                <a:cubicBezTo>
                  <a:pt x="705" y="791"/>
                  <a:pt x="698" y="782"/>
                  <a:pt x="695" y="772"/>
                </a:cubicBezTo>
                <a:lnTo>
                  <a:pt x="535" y="411"/>
                </a:lnTo>
                <a:cubicBezTo>
                  <a:pt x="527" y="392"/>
                  <a:pt x="535" y="370"/>
                  <a:pt x="555" y="361"/>
                </a:cubicBezTo>
                <a:cubicBezTo>
                  <a:pt x="574" y="353"/>
                  <a:pt x="596" y="361"/>
                  <a:pt x="604" y="381"/>
                </a:cubicBezTo>
                <a:lnTo>
                  <a:pt x="732" y="667"/>
                </a:lnTo>
                <a:lnTo>
                  <a:pt x="883" y="324"/>
                </a:lnTo>
                <a:cubicBezTo>
                  <a:pt x="883" y="324"/>
                  <a:pt x="883" y="324"/>
                  <a:pt x="883" y="324"/>
                </a:cubicBezTo>
                <a:cubicBezTo>
                  <a:pt x="912" y="260"/>
                  <a:pt x="974" y="214"/>
                  <a:pt x="1046" y="205"/>
                </a:cubicBezTo>
                <a:cubicBezTo>
                  <a:pt x="1046" y="205"/>
                  <a:pt x="1054" y="204"/>
                  <a:pt x="1058" y="204"/>
                </a:cubicBezTo>
                <a:cubicBezTo>
                  <a:pt x="1063" y="204"/>
                  <a:pt x="1078" y="204"/>
                  <a:pt x="1080" y="204"/>
                </a:cubicBezTo>
                <a:cubicBezTo>
                  <a:pt x="1082" y="204"/>
                  <a:pt x="1084" y="204"/>
                  <a:pt x="1086" y="204"/>
                </a:cubicBezTo>
                <a:cubicBezTo>
                  <a:pt x="1132" y="207"/>
                  <a:pt x="1173" y="225"/>
                  <a:pt x="1206" y="254"/>
                </a:cubicBezTo>
                <a:cubicBezTo>
                  <a:pt x="1208" y="255"/>
                  <a:pt x="1210" y="257"/>
                  <a:pt x="1212" y="259"/>
                </a:cubicBezTo>
                <a:cubicBezTo>
                  <a:pt x="1213" y="261"/>
                  <a:pt x="1215" y="262"/>
                  <a:pt x="1216" y="264"/>
                </a:cubicBezTo>
                <a:cubicBezTo>
                  <a:pt x="1229" y="276"/>
                  <a:pt x="1240" y="291"/>
                  <a:pt x="1249" y="306"/>
                </a:cubicBezTo>
                <a:lnTo>
                  <a:pt x="1249" y="307"/>
                </a:lnTo>
                <a:cubicBezTo>
                  <a:pt x="1265" y="336"/>
                  <a:pt x="1275" y="370"/>
                  <a:pt x="1275" y="406"/>
                </a:cubicBezTo>
                <a:cubicBezTo>
                  <a:pt x="1275" y="408"/>
                  <a:pt x="1275" y="411"/>
                  <a:pt x="1275" y="413"/>
                </a:cubicBezTo>
                <a:cubicBezTo>
                  <a:pt x="1399" y="445"/>
                  <a:pt x="1489" y="558"/>
                  <a:pt x="1489" y="690"/>
                </a:cubicBezTo>
                <a:cubicBezTo>
                  <a:pt x="1489" y="847"/>
                  <a:pt x="1361" y="976"/>
                  <a:pt x="1203" y="976"/>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080">
              <a:defRPr/>
            </a:pPr>
            <a:endParaRPr lang="en-US" sz="2400">
              <a:solidFill>
                <a:srgbClr val="000000"/>
              </a:solidFill>
              <a:latin typeface="Calibri Light"/>
            </a:endParaRPr>
          </a:p>
        </p:txBody>
      </p:sp>
      <p:sp>
        <p:nvSpPr>
          <p:cNvPr id="311" name="Rectangle 310">
            <a:extLst>
              <a:ext uri="{FF2B5EF4-FFF2-40B4-BE49-F238E27FC236}">
                <a16:creationId xmlns:a16="http://schemas.microsoft.com/office/drawing/2014/main" id="{8DF689ED-C2FE-4A5A-919D-757A51E97F1F}"/>
              </a:ext>
            </a:extLst>
          </p:cNvPr>
          <p:cNvSpPr/>
          <p:nvPr/>
        </p:nvSpPr>
        <p:spPr>
          <a:xfrm rot="16200000">
            <a:off x="3706259" y="5080073"/>
            <a:ext cx="1003928" cy="369332"/>
          </a:xfrm>
          <a:prstGeom prst="rect">
            <a:avLst/>
          </a:prstGeom>
        </p:spPr>
        <p:txBody>
          <a:bodyPr wrap="none">
            <a:spAutoFit/>
          </a:bodyPr>
          <a:lstStyle/>
          <a:p>
            <a:pPr algn="ctr" defTabSz="1219080">
              <a:defRPr/>
            </a:pPr>
            <a:r>
              <a:rPr lang="en-GB" b="1" dirty="0">
                <a:solidFill>
                  <a:srgbClr val="FFFFFF"/>
                </a:solidFill>
                <a:latin typeface="Calibri" panose="020F0502020204030204" pitchFamily="34" charset="0"/>
                <a:cs typeface="Calibri" panose="020F0502020204030204" pitchFamily="34" charset="0"/>
              </a:rPr>
              <a:t>SAS Viya</a:t>
            </a:r>
          </a:p>
        </p:txBody>
      </p:sp>
      <p:pic>
        <p:nvPicPr>
          <p:cNvPr id="141" name="Picture 140" descr="A picture containing drawing&#10;&#10;Description automatically generated">
            <a:extLst>
              <a:ext uri="{FF2B5EF4-FFF2-40B4-BE49-F238E27FC236}">
                <a16:creationId xmlns:a16="http://schemas.microsoft.com/office/drawing/2014/main" id="{D075FDAD-7CD0-49E6-AE83-BCB9AB643D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12283" y="0"/>
            <a:ext cx="1480293" cy="888176"/>
          </a:xfrm>
          <a:prstGeom prst="rect">
            <a:avLst/>
          </a:prstGeom>
        </p:spPr>
      </p:pic>
      <p:sp>
        <p:nvSpPr>
          <p:cNvPr id="143" name="TextBox 142">
            <a:extLst>
              <a:ext uri="{FF2B5EF4-FFF2-40B4-BE49-F238E27FC236}">
                <a16:creationId xmlns:a16="http://schemas.microsoft.com/office/drawing/2014/main" id="{FD266358-D3D8-48B4-A515-59198F40F616}"/>
              </a:ext>
            </a:extLst>
          </p:cNvPr>
          <p:cNvSpPr txBox="1"/>
          <p:nvPr/>
        </p:nvSpPr>
        <p:spPr>
          <a:xfrm>
            <a:off x="7366813" y="2589963"/>
            <a:ext cx="1369361" cy="584775"/>
          </a:xfrm>
          <a:prstGeom prst="rect">
            <a:avLst/>
          </a:prstGeom>
          <a:noFill/>
        </p:spPr>
        <p:txBody>
          <a:bodyPr wrap="square" rtlCol="0">
            <a:spAutoFit/>
          </a:bodyPr>
          <a:lstStyle>
            <a:defPPr>
              <a:defRPr lang="en-US"/>
            </a:defPPr>
            <a:lvl1pPr>
              <a:defRPr sz="1600" b="1">
                <a:solidFill>
                  <a:schemeClr val="bg1">
                    <a:lumMod val="75000"/>
                  </a:schemeClr>
                </a:solidFill>
                <a:latin typeface="+mj-lt"/>
              </a:defRPr>
            </a:lvl1pPr>
          </a:lstStyle>
          <a:p>
            <a:pPr algn="ctr" defTabSz="1219140">
              <a:defRPr/>
            </a:pPr>
            <a:r>
              <a:rPr lang="en-GB" dirty="0">
                <a:solidFill>
                  <a:srgbClr val="FFFFFF"/>
                </a:solidFill>
                <a:latin typeface="Calibri" panose="020F0502020204030204" pitchFamily="34" charset="0"/>
                <a:cs typeface="Calibri" panose="020F0502020204030204" pitchFamily="34" charset="0"/>
              </a:rPr>
              <a:t>Customer Data HUB</a:t>
            </a:r>
          </a:p>
        </p:txBody>
      </p:sp>
      <p:sp>
        <p:nvSpPr>
          <p:cNvPr id="144" name="TextBox 143">
            <a:extLst>
              <a:ext uri="{FF2B5EF4-FFF2-40B4-BE49-F238E27FC236}">
                <a16:creationId xmlns:a16="http://schemas.microsoft.com/office/drawing/2014/main" id="{8EDCEDA9-AB1C-44ED-89AD-AAA048A11F9A}"/>
              </a:ext>
            </a:extLst>
          </p:cNvPr>
          <p:cNvSpPr txBox="1"/>
          <p:nvPr/>
        </p:nvSpPr>
        <p:spPr>
          <a:xfrm>
            <a:off x="4209708" y="2193578"/>
            <a:ext cx="1177423" cy="584775"/>
          </a:xfrm>
          <a:prstGeom prst="rect">
            <a:avLst/>
          </a:prstGeom>
          <a:noFill/>
        </p:spPr>
        <p:txBody>
          <a:bodyPr wrap="square" rtlCol="0">
            <a:spAutoFit/>
          </a:bodyPr>
          <a:lstStyle>
            <a:defPPr>
              <a:defRPr lang="en-US"/>
            </a:defPPr>
            <a:lvl1pPr>
              <a:defRPr sz="1600" b="1">
                <a:solidFill>
                  <a:schemeClr val="tx2"/>
                </a:solidFill>
                <a:latin typeface="+mj-lt"/>
              </a:defRPr>
            </a:lvl1pPr>
          </a:lstStyle>
          <a:p>
            <a:pPr algn="ctr" defTabSz="1219140">
              <a:defRPr/>
            </a:pPr>
            <a:r>
              <a:rPr lang="en-GB" dirty="0">
                <a:solidFill>
                  <a:srgbClr val="FFFFFF"/>
                </a:solidFill>
                <a:latin typeface="Calibri" panose="020F0502020204030204" pitchFamily="34" charset="0"/>
                <a:cs typeface="Calibri" panose="020F0502020204030204" pitchFamily="34" charset="0"/>
              </a:rPr>
              <a:t>Engage Data</a:t>
            </a:r>
          </a:p>
        </p:txBody>
      </p:sp>
      <p:sp>
        <p:nvSpPr>
          <p:cNvPr id="145" name="TextBox 144">
            <a:extLst>
              <a:ext uri="{FF2B5EF4-FFF2-40B4-BE49-F238E27FC236}">
                <a16:creationId xmlns:a16="http://schemas.microsoft.com/office/drawing/2014/main" id="{61B7B4EE-87BE-49E6-8622-2E4AF758E6E2}"/>
              </a:ext>
            </a:extLst>
          </p:cNvPr>
          <p:cNvSpPr txBox="1"/>
          <p:nvPr/>
        </p:nvSpPr>
        <p:spPr>
          <a:xfrm>
            <a:off x="5180815" y="2162608"/>
            <a:ext cx="1119575" cy="584775"/>
          </a:xfrm>
          <a:prstGeom prst="rect">
            <a:avLst/>
          </a:prstGeom>
          <a:noFill/>
        </p:spPr>
        <p:txBody>
          <a:bodyPr wrap="square" rtlCol="0">
            <a:spAutoFit/>
          </a:bodyPr>
          <a:lstStyle>
            <a:defPPr>
              <a:defRPr lang="en-US"/>
            </a:defPPr>
            <a:lvl1pPr>
              <a:defRPr sz="1600" b="1">
                <a:solidFill>
                  <a:schemeClr val="bg1">
                    <a:lumMod val="75000"/>
                  </a:schemeClr>
                </a:solidFill>
                <a:latin typeface="+mj-lt"/>
              </a:defRPr>
            </a:lvl1pPr>
          </a:lstStyle>
          <a:p>
            <a:pPr algn="ctr" defTabSz="1219140">
              <a:defRPr/>
            </a:pPr>
            <a:r>
              <a:rPr lang="en-US" dirty="0">
                <a:solidFill>
                  <a:srgbClr val="FFFFFF"/>
                </a:solidFill>
                <a:latin typeface="Calibri" panose="020F0502020204030204" pitchFamily="34" charset="0"/>
                <a:cs typeface="Calibri" panose="020F0502020204030204" pitchFamily="34" charset="0"/>
              </a:rPr>
              <a:t>Identity Data</a:t>
            </a:r>
            <a:endParaRPr lang="en-GB" dirty="0">
              <a:solidFill>
                <a:srgbClr val="FFFFFF"/>
              </a:solidFill>
              <a:latin typeface="Calibri" panose="020F0502020204030204" pitchFamily="34" charset="0"/>
              <a:cs typeface="Calibri" panose="020F0502020204030204" pitchFamily="34" charset="0"/>
            </a:endParaRPr>
          </a:p>
        </p:txBody>
      </p:sp>
      <p:sp>
        <p:nvSpPr>
          <p:cNvPr id="149" name="Rectangle 148">
            <a:extLst>
              <a:ext uri="{FF2B5EF4-FFF2-40B4-BE49-F238E27FC236}">
                <a16:creationId xmlns:a16="http://schemas.microsoft.com/office/drawing/2014/main" id="{EB9E406D-FAE7-4E15-BFC5-C2B290B74063}"/>
              </a:ext>
            </a:extLst>
          </p:cNvPr>
          <p:cNvSpPr/>
          <p:nvPr/>
        </p:nvSpPr>
        <p:spPr>
          <a:xfrm>
            <a:off x="4479077" y="2879381"/>
            <a:ext cx="1626929" cy="424372"/>
          </a:xfrm>
          <a:prstGeom prst="rect">
            <a:avLst/>
          </a:prstGeom>
          <a:solidFill>
            <a:srgbClr val="BD52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40">
              <a:lnSpc>
                <a:spcPct val="85000"/>
              </a:lnSpc>
              <a:defRPr/>
            </a:pPr>
            <a:r>
              <a:rPr lang="en-GB" sz="1300" b="1" dirty="0">
                <a:solidFill>
                  <a:srgbClr val="FFFFFF"/>
                </a:solidFill>
                <a:latin typeface="Calibri" panose="020F0502020204030204" pitchFamily="34" charset="0"/>
                <a:cs typeface="Calibri" panose="020F0502020204030204" pitchFamily="34" charset="0"/>
              </a:rPr>
              <a:t>API Gateway &amp; </a:t>
            </a:r>
          </a:p>
          <a:p>
            <a:pPr algn="ctr" defTabSz="1219140">
              <a:lnSpc>
                <a:spcPct val="85000"/>
              </a:lnSpc>
              <a:defRPr/>
            </a:pPr>
            <a:r>
              <a:rPr lang="en-GB" sz="1300" b="1" dirty="0">
                <a:solidFill>
                  <a:srgbClr val="FFFFFF"/>
                </a:solidFill>
                <a:latin typeface="Calibri" panose="020F0502020204030204" pitchFamily="34" charset="0"/>
                <a:cs typeface="Calibri" panose="020F0502020204030204" pitchFamily="34" charset="0"/>
              </a:rPr>
              <a:t>Agent Framework</a:t>
            </a:r>
          </a:p>
        </p:txBody>
      </p:sp>
      <p:cxnSp>
        <p:nvCxnSpPr>
          <p:cNvPr id="137" name="Straight Arrow Connector 136">
            <a:extLst>
              <a:ext uri="{FF2B5EF4-FFF2-40B4-BE49-F238E27FC236}">
                <a16:creationId xmlns:a16="http://schemas.microsoft.com/office/drawing/2014/main" id="{F985BC48-A9C6-4CF1-BCC8-2088FC228E34}"/>
              </a:ext>
            </a:extLst>
          </p:cNvPr>
          <p:cNvCxnSpPr>
            <a:cxnSpLocks/>
            <a:stCxn id="149" idx="2"/>
            <a:endCxn id="297" idx="23"/>
          </p:cNvCxnSpPr>
          <p:nvPr/>
        </p:nvCxnSpPr>
        <p:spPr>
          <a:xfrm>
            <a:off x="5292542" y="3303753"/>
            <a:ext cx="1807454" cy="235019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82726E6-3B95-4B7A-9D85-08D6474AAA4B}"/>
              </a:ext>
            </a:extLst>
          </p:cNvPr>
          <p:cNvCxnSpPr>
            <a:cxnSpLocks/>
          </p:cNvCxnSpPr>
          <p:nvPr/>
        </p:nvCxnSpPr>
        <p:spPr>
          <a:xfrm flipV="1">
            <a:off x="7366813" y="3125282"/>
            <a:ext cx="467774" cy="96313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3" name="Freeform 11">
            <a:extLst>
              <a:ext uri="{FF2B5EF4-FFF2-40B4-BE49-F238E27FC236}">
                <a16:creationId xmlns:a16="http://schemas.microsoft.com/office/drawing/2014/main" id="{CF7697E0-0C44-4D38-85A8-CC0114CDBECC}"/>
              </a:ext>
            </a:extLst>
          </p:cNvPr>
          <p:cNvSpPr>
            <a:spLocks noChangeAspect="1" noEditPoints="1"/>
          </p:cNvSpPr>
          <p:nvPr/>
        </p:nvSpPr>
        <p:spPr bwMode="auto">
          <a:xfrm>
            <a:off x="7021621" y="4088413"/>
            <a:ext cx="836846" cy="834908"/>
          </a:xfrm>
          <a:custGeom>
            <a:avLst/>
            <a:gdLst>
              <a:gd name="T0" fmla="*/ 130 w 3456"/>
              <a:gd name="T1" fmla="*/ 2892 h 3450"/>
              <a:gd name="T2" fmla="*/ 116 w 3456"/>
              <a:gd name="T3" fmla="*/ 3256 h 3450"/>
              <a:gd name="T4" fmla="*/ 250 w 3456"/>
              <a:gd name="T5" fmla="*/ 3345 h 3450"/>
              <a:gd name="T6" fmla="*/ 3326 w 3456"/>
              <a:gd name="T7" fmla="*/ 3280 h 3450"/>
              <a:gd name="T8" fmla="*/ 3340 w 3456"/>
              <a:gd name="T9" fmla="*/ 2917 h 3450"/>
              <a:gd name="T10" fmla="*/ 3206 w 3456"/>
              <a:gd name="T11" fmla="*/ 2828 h 3450"/>
              <a:gd name="T12" fmla="*/ 320 w 3456"/>
              <a:gd name="T13" fmla="*/ 2542 h 3450"/>
              <a:gd name="T14" fmla="*/ 130 w 3456"/>
              <a:gd name="T15" fmla="*/ 1985 h 3450"/>
              <a:gd name="T16" fmla="*/ 116 w 3456"/>
              <a:gd name="T17" fmla="*/ 2348 h 3450"/>
              <a:gd name="T18" fmla="*/ 250 w 3456"/>
              <a:gd name="T19" fmla="*/ 2437 h 3450"/>
              <a:gd name="T20" fmla="*/ 3326 w 3456"/>
              <a:gd name="T21" fmla="*/ 2373 h 3450"/>
              <a:gd name="T22" fmla="*/ 3340 w 3456"/>
              <a:gd name="T23" fmla="*/ 2009 h 3450"/>
              <a:gd name="T24" fmla="*/ 3206 w 3456"/>
              <a:gd name="T25" fmla="*/ 1920 h 3450"/>
              <a:gd name="T26" fmla="*/ 320 w 3456"/>
              <a:gd name="T27" fmla="*/ 1635 h 3450"/>
              <a:gd name="T28" fmla="*/ 130 w 3456"/>
              <a:gd name="T29" fmla="*/ 1077 h 3450"/>
              <a:gd name="T30" fmla="*/ 116 w 3456"/>
              <a:gd name="T31" fmla="*/ 1440 h 3450"/>
              <a:gd name="T32" fmla="*/ 250 w 3456"/>
              <a:gd name="T33" fmla="*/ 1530 h 3450"/>
              <a:gd name="T34" fmla="*/ 3326 w 3456"/>
              <a:gd name="T35" fmla="*/ 1465 h 3450"/>
              <a:gd name="T36" fmla="*/ 3340 w 3456"/>
              <a:gd name="T37" fmla="*/ 1102 h 3450"/>
              <a:gd name="T38" fmla="*/ 3206 w 3456"/>
              <a:gd name="T39" fmla="*/ 1013 h 3450"/>
              <a:gd name="T40" fmla="*/ 320 w 3456"/>
              <a:gd name="T41" fmla="*/ 727 h 3450"/>
              <a:gd name="T42" fmla="*/ 130 w 3456"/>
              <a:gd name="T43" fmla="*/ 169 h 3450"/>
              <a:gd name="T44" fmla="*/ 116 w 3456"/>
              <a:gd name="T45" fmla="*/ 533 h 3450"/>
              <a:gd name="T46" fmla="*/ 250 w 3456"/>
              <a:gd name="T47" fmla="*/ 622 h 3450"/>
              <a:gd name="T48" fmla="*/ 3326 w 3456"/>
              <a:gd name="T49" fmla="*/ 557 h 3450"/>
              <a:gd name="T50" fmla="*/ 3340 w 3456"/>
              <a:gd name="T51" fmla="*/ 194 h 3450"/>
              <a:gd name="T52" fmla="*/ 3206 w 3456"/>
              <a:gd name="T53" fmla="*/ 105 h 3450"/>
              <a:gd name="T54" fmla="*/ 3320 w 3456"/>
              <a:gd name="T55" fmla="*/ 29 h 3450"/>
              <a:gd name="T56" fmla="*/ 3453 w 3456"/>
              <a:gd name="T57" fmla="*/ 211 h 3450"/>
              <a:gd name="T58" fmla="*/ 3414 w 3456"/>
              <a:gd name="T59" fmla="*/ 614 h 3450"/>
              <a:gd name="T60" fmla="*/ 3237 w 3456"/>
              <a:gd name="T61" fmla="*/ 724 h 3450"/>
              <a:gd name="T62" fmla="*/ 3393 w 3456"/>
              <a:gd name="T63" fmla="*/ 993 h 3450"/>
              <a:gd name="T64" fmla="*/ 3456 w 3456"/>
              <a:gd name="T65" fmla="*/ 1384 h 3450"/>
              <a:gd name="T66" fmla="*/ 3367 w 3456"/>
              <a:gd name="T67" fmla="*/ 1574 h 3450"/>
              <a:gd name="T68" fmla="*/ 3273 w 3456"/>
              <a:gd name="T69" fmla="*/ 1826 h 3450"/>
              <a:gd name="T70" fmla="*/ 3432 w 3456"/>
              <a:gd name="T71" fmla="*/ 1960 h 3450"/>
              <a:gd name="T72" fmla="*/ 3446 w 3456"/>
              <a:gd name="T73" fmla="*/ 2365 h 3450"/>
              <a:gd name="T74" fmla="*/ 3307 w 3456"/>
              <a:gd name="T75" fmla="*/ 2520 h 3450"/>
              <a:gd name="T76" fmla="*/ 3339 w 3456"/>
              <a:gd name="T77" fmla="*/ 2763 h 3450"/>
              <a:gd name="T78" fmla="*/ 3453 w 3456"/>
              <a:gd name="T79" fmla="*/ 2937 h 3450"/>
              <a:gd name="T80" fmla="*/ 3408 w 3456"/>
              <a:gd name="T81" fmla="*/ 3347 h 3450"/>
              <a:gd name="T82" fmla="*/ 3206 w 3456"/>
              <a:gd name="T83" fmla="*/ 3450 h 3450"/>
              <a:gd name="T84" fmla="*/ 73 w 3456"/>
              <a:gd name="T85" fmla="*/ 3377 h 3450"/>
              <a:gd name="T86" fmla="*/ 0 w 3456"/>
              <a:gd name="T87" fmla="*/ 2973 h 3450"/>
              <a:gd name="T88" fmla="*/ 87 w 3456"/>
              <a:gd name="T89" fmla="*/ 2785 h 3450"/>
              <a:gd name="T90" fmla="*/ 180 w 3456"/>
              <a:gd name="T91" fmla="*/ 2532 h 3450"/>
              <a:gd name="T92" fmla="*/ 24 w 3456"/>
              <a:gd name="T93" fmla="*/ 2397 h 3450"/>
              <a:gd name="T94" fmla="*/ 10 w 3456"/>
              <a:gd name="T95" fmla="*/ 1993 h 3450"/>
              <a:gd name="T96" fmla="*/ 147 w 3456"/>
              <a:gd name="T97" fmla="*/ 1839 h 3450"/>
              <a:gd name="T98" fmla="*/ 115 w 3456"/>
              <a:gd name="T99" fmla="*/ 1594 h 3450"/>
              <a:gd name="T100" fmla="*/ 3 w 3456"/>
              <a:gd name="T101" fmla="*/ 1421 h 3450"/>
              <a:gd name="T102" fmla="*/ 41 w 3456"/>
              <a:gd name="T103" fmla="*/ 1022 h 3450"/>
              <a:gd name="T104" fmla="*/ 216 w 3456"/>
              <a:gd name="T105" fmla="*/ 911 h 3450"/>
              <a:gd name="T106" fmla="*/ 62 w 3456"/>
              <a:gd name="T107" fmla="*/ 640 h 3450"/>
              <a:gd name="T108" fmla="*/ 0 w 3456"/>
              <a:gd name="T109" fmla="*/ 251 h 3450"/>
              <a:gd name="T110" fmla="*/ 103 w 3456"/>
              <a:gd name="T111" fmla="*/ 48 h 3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56" h="3450">
                <a:moveTo>
                  <a:pt x="250" y="2828"/>
                </a:moveTo>
                <a:lnTo>
                  <a:pt x="221" y="2831"/>
                </a:lnTo>
                <a:lnTo>
                  <a:pt x="194" y="2839"/>
                </a:lnTo>
                <a:lnTo>
                  <a:pt x="170" y="2853"/>
                </a:lnTo>
                <a:lnTo>
                  <a:pt x="148" y="2871"/>
                </a:lnTo>
                <a:lnTo>
                  <a:pt x="130" y="2892"/>
                </a:lnTo>
                <a:lnTo>
                  <a:pt x="116" y="2917"/>
                </a:lnTo>
                <a:lnTo>
                  <a:pt x="108" y="2944"/>
                </a:lnTo>
                <a:lnTo>
                  <a:pt x="105" y="2973"/>
                </a:lnTo>
                <a:lnTo>
                  <a:pt x="105" y="3199"/>
                </a:lnTo>
                <a:lnTo>
                  <a:pt x="108" y="3229"/>
                </a:lnTo>
                <a:lnTo>
                  <a:pt x="116" y="3256"/>
                </a:lnTo>
                <a:lnTo>
                  <a:pt x="130" y="3280"/>
                </a:lnTo>
                <a:lnTo>
                  <a:pt x="148" y="3302"/>
                </a:lnTo>
                <a:lnTo>
                  <a:pt x="170" y="3320"/>
                </a:lnTo>
                <a:lnTo>
                  <a:pt x="194" y="3334"/>
                </a:lnTo>
                <a:lnTo>
                  <a:pt x="221" y="3342"/>
                </a:lnTo>
                <a:lnTo>
                  <a:pt x="250" y="3345"/>
                </a:lnTo>
                <a:lnTo>
                  <a:pt x="3206" y="3345"/>
                </a:lnTo>
                <a:lnTo>
                  <a:pt x="3235" y="3342"/>
                </a:lnTo>
                <a:lnTo>
                  <a:pt x="3262" y="3334"/>
                </a:lnTo>
                <a:lnTo>
                  <a:pt x="3286" y="3320"/>
                </a:lnTo>
                <a:lnTo>
                  <a:pt x="3308" y="3302"/>
                </a:lnTo>
                <a:lnTo>
                  <a:pt x="3326" y="3280"/>
                </a:lnTo>
                <a:lnTo>
                  <a:pt x="3340" y="3256"/>
                </a:lnTo>
                <a:lnTo>
                  <a:pt x="3348" y="3229"/>
                </a:lnTo>
                <a:lnTo>
                  <a:pt x="3351" y="3199"/>
                </a:lnTo>
                <a:lnTo>
                  <a:pt x="3351" y="2973"/>
                </a:lnTo>
                <a:lnTo>
                  <a:pt x="3348" y="2944"/>
                </a:lnTo>
                <a:lnTo>
                  <a:pt x="3340" y="2917"/>
                </a:lnTo>
                <a:lnTo>
                  <a:pt x="3326" y="2892"/>
                </a:lnTo>
                <a:lnTo>
                  <a:pt x="3308" y="2871"/>
                </a:lnTo>
                <a:lnTo>
                  <a:pt x="3286" y="2853"/>
                </a:lnTo>
                <a:lnTo>
                  <a:pt x="3262" y="2839"/>
                </a:lnTo>
                <a:lnTo>
                  <a:pt x="3235" y="2831"/>
                </a:lnTo>
                <a:lnTo>
                  <a:pt x="3206" y="2828"/>
                </a:lnTo>
                <a:lnTo>
                  <a:pt x="250" y="2828"/>
                </a:lnTo>
                <a:close/>
                <a:moveTo>
                  <a:pt x="320" y="2542"/>
                </a:moveTo>
                <a:lnTo>
                  <a:pt x="320" y="2723"/>
                </a:lnTo>
                <a:lnTo>
                  <a:pt x="3132" y="2723"/>
                </a:lnTo>
                <a:lnTo>
                  <a:pt x="3132" y="2542"/>
                </a:lnTo>
                <a:lnTo>
                  <a:pt x="320" y="2542"/>
                </a:lnTo>
                <a:close/>
                <a:moveTo>
                  <a:pt x="250" y="1920"/>
                </a:moveTo>
                <a:lnTo>
                  <a:pt x="221" y="1923"/>
                </a:lnTo>
                <a:lnTo>
                  <a:pt x="194" y="1931"/>
                </a:lnTo>
                <a:lnTo>
                  <a:pt x="170" y="1945"/>
                </a:lnTo>
                <a:lnTo>
                  <a:pt x="148" y="1963"/>
                </a:lnTo>
                <a:lnTo>
                  <a:pt x="130" y="1985"/>
                </a:lnTo>
                <a:lnTo>
                  <a:pt x="116" y="2009"/>
                </a:lnTo>
                <a:lnTo>
                  <a:pt x="108" y="2037"/>
                </a:lnTo>
                <a:lnTo>
                  <a:pt x="105" y="2067"/>
                </a:lnTo>
                <a:lnTo>
                  <a:pt x="105" y="2292"/>
                </a:lnTo>
                <a:lnTo>
                  <a:pt x="108" y="2321"/>
                </a:lnTo>
                <a:lnTo>
                  <a:pt x="116" y="2348"/>
                </a:lnTo>
                <a:lnTo>
                  <a:pt x="130" y="2373"/>
                </a:lnTo>
                <a:lnTo>
                  <a:pt x="148" y="2394"/>
                </a:lnTo>
                <a:lnTo>
                  <a:pt x="170" y="2412"/>
                </a:lnTo>
                <a:lnTo>
                  <a:pt x="194" y="2426"/>
                </a:lnTo>
                <a:lnTo>
                  <a:pt x="221" y="2434"/>
                </a:lnTo>
                <a:lnTo>
                  <a:pt x="250" y="2437"/>
                </a:lnTo>
                <a:lnTo>
                  <a:pt x="3206" y="2437"/>
                </a:lnTo>
                <a:lnTo>
                  <a:pt x="3235" y="2434"/>
                </a:lnTo>
                <a:lnTo>
                  <a:pt x="3262" y="2426"/>
                </a:lnTo>
                <a:lnTo>
                  <a:pt x="3286" y="2412"/>
                </a:lnTo>
                <a:lnTo>
                  <a:pt x="3308" y="2394"/>
                </a:lnTo>
                <a:lnTo>
                  <a:pt x="3326" y="2373"/>
                </a:lnTo>
                <a:lnTo>
                  <a:pt x="3340" y="2348"/>
                </a:lnTo>
                <a:lnTo>
                  <a:pt x="3348" y="2321"/>
                </a:lnTo>
                <a:lnTo>
                  <a:pt x="3351" y="2292"/>
                </a:lnTo>
                <a:lnTo>
                  <a:pt x="3351" y="2067"/>
                </a:lnTo>
                <a:lnTo>
                  <a:pt x="3348" y="2037"/>
                </a:lnTo>
                <a:lnTo>
                  <a:pt x="3340" y="2009"/>
                </a:lnTo>
                <a:lnTo>
                  <a:pt x="3326" y="1985"/>
                </a:lnTo>
                <a:lnTo>
                  <a:pt x="3308" y="1963"/>
                </a:lnTo>
                <a:lnTo>
                  <a:pt x="3286" y="1945"/>
                </a:lnTo>
                <a:lnTo>
                  <a:pt x="3262" y="1931"/>
                </a:lnTo>
                <a:lnTo>
                  <a:pt x="3235" y="1923"/>
                </a:lnTo>
                <a:lnTo>
                  <a:pt x="3206" y="1920"/>
                </a:lnTo>
                <a:lnTo>
                  <a:pt x="250" y="1920"/>
                </a:lnTo>
                <a:close/>
                <a:moveTo>
                  <a:pt x="320" y="1635"/>
                </a:moveTo>
                <a:lnTo>
                  <a:pt x="320" y="1815"/>
                </a:lnTo>
                <a:lnTo>
                  <a:pt x="3132" y="1815"/>
                </a:lnTo>
                <a:lnTo>
                  <a:pt x="3132" y="1635"/>
                </a:lnTo>
                <a:lnTo>
                  <a:pt x="320" y="1635"/>
                </a:lnTo>
                <a:close/>
                <a:moveTo>
                  <a:pt x="250" y="1013"/>
                </a:moveTo>
                <a:lnTo>
                  <a:pt x="221" y="1015"/>
                </a:lnTo>
                <a:lnTo>
                  <a:pt x="194" y="1025"/>
                </a:lnTo>
                <a:lnTo>
                  <a:pt x="170" y="1037"/>
                </a:lnTo>
                <a:lnTo>
                  <a:pt x="148" y="1056"/>
                </a:lnTo>
                <a:lnTo>
                  <a:pt x="130" y="1077"/>
                </a:lnTo>
                <a:lnTo>
                  <a:pt x="116" y="1102"/>
                </a:lnTo>
                <a:lnTo>
                  <a:pt x="108" y="1129"/>
                </a:lnTo>
                <a:lnTo>
                  <a:pt x="105" y="1159"/>
                </a:lnTo>
                <a:lnTo>
                  <a:pt x="105" y="1384"/>
                </a:lnTo>
                <a:lnTo>
                  <a:pt x="108" y="1413"/>
                </a:lnTo>
                <a:lnTo>
                  <a:pt x="116" y="1440"/>
                </a:lnTo>
                <a:lnTo>
                  <a:pt x="130" y="1465"/>
                </a:lnTo>
                <a:lnTo>
                  <a:pt x="148" y="1487"/>
                </a:lnTo>
                <a:lnTo>
                  <a:pt x="170" y="1505"/>
                </a:lnTo>
                <a:lnTo>
                  <a:pt x="194" y="1519"/>
                </a:lnTo>
                <a:lnTo>
                  <a:pt x="221" y="1527"/>
                </a:lnTo>
                <a:lnTo>
                  <a:pt x="250" y="1530"/>
                </a:lnTo>
                <a:lnTo>
                  <a:pt x="3206" y="1530"/>
                </a:lnTo>
                <a:lnTo>
                  <a:pt x="3235" y="1527"/>
                </a:lnTo>
                <a:lnTo>
                  <a:pt x="3262" y="1519"/>
                </a:lnTo>
                <a:lnTo>
                  <a:pt x="3286" y="1505"/>
                </a:lnTo>
                <a:lnTo>
                  <a:pt x="3308" y="1487"/>
                </a:lnTo>
                <a:lnTo>
                  <a:pt x="3326" y="1465"/>
                </a:lnTo>
                <a:lnTo>
                  <a:pt x="3340" y="1440"/>
                </a:lnTo>
                <a:lnTo>
                  <a:pt x="3348" y="1413"/>
                </a:lnTo>
                <a:lnTo>
                  <a:pt x="3351" y="1384"/>
                </a:lnTo>
                <a:lnTo>
                  <a:pt x="3351" y="1159"/>
                </a:lnTo>
                <a:lnTo>
                  <a:pt x="3348" y="1129"/>
                </a:lnTo>
                <a:lnTo>
                  <a:pt x="3340" y="1102"/>
                </a:lnTo>
                <a:lnTo>
                  <a:pt x="3326" y="1077"/>
                </a:lnTo>
                <a:lnTo>
                  <a:pt x="3308" y="1056"/>
                </a:lnTo>
                <a:lnTo>
                  <a:pt x="3286" y="1037"/>
                </a:lnTo>
                <a:lnTo>
                  <a:pt x="3262" y="1025"/>
                </a:lnTo>
                <a:lnTo>
                  <a:pt x="3235" y="1015"/>
                </a:lnTo>
                <a:lnTo>
                  <a:pt x="3206" y="1013"/>
                </a:lnTo>
                <a:lnTo>
                  <a:pt x="250" y="1013"/>
                </a:lnTo>
                <a:close/>
                <a:moveTo>
                  <a:pt x="320" y="727"/>
                </a:moveTo>
                <a:lnTo>
                  <a:pt x="320" y="908"/>
                </a:lnTo>
                <a:lnTo>
                  <a:pt x="3132" y="908"/>
                </a:lnTo>
                <a:lnTo>
                  <a:pt x="3132" y="727"/>
                </a:lnTo>
                <a:lnTo>
                  <a:pt x="320" y="727"/>
                </a:lnTo>
                <a:close/>
                <a:moveTo>
                  <a:pt x="250" y="105"/>
                </a:moveTo>
                <a:lnTo>
                  <a:pt x="221" y="108"/>
                </a:lnTo>
                <a:lnTo>
                  <a:pt x="194" y="117"/>
                </a:lnTo>
                <a:lnTo>
                  <a:pt x="170" y="130"/>
                </a:lnTo>
                <a:lnTo>
                  <a:pt x="148" y="148"/>
                </a:lnTo>
                <a:lnTo>
                  <a:pt x="130" y="169"/>
                </a:lnTo>
                <a:lnTo>
                  <a:pt x="116" y="194"/>
                </a:lnTo>
                <a:lnTo>
                  <a:pt x="108" y="221"/>
                </a:lnTo>
                <a:lnTo>
                  <a:pt x="105" y="251"/>
                </a:lnTo>
                <a:lnTo>
                  <a:pt x="105" y="477"/>
                </a:lnTo>
                <a:lnTo>
                  <a:pt x="108" y="506"/>
                </a:lnTo>
                <a:lnTo>
                  <a:pt x="116" y="533"/>
                </a:lnTo>
                <a:lnTo>
                  <a:pt x="130" y="557"/>
                </a:lnTo>
                <a:lnTo>
                  <a:pt x="148" y="579"/>
                </a:lnTo>
                <a:lnTo>
                  <a:pt x="170" y="597"/>
                </a:lnTo>
                <a:lnTo>
                  <a:pt x="194" y="611"/>
                </a:lnTo>
                <a:lnTo>
                  <a:pt x="221" y="619"/>
                </a:lnTo>
                <a:lnTo>
                  <a:pt x="250" y="622"/>
                </a:lnTo>
                <a:lnTo>
                  <a:pt x="3206" y="622"/>
                </a:lnTo>
                <a:lnTo>
                  <a:pt x="3235" y="619"/>
                </a:lnTo>
                <a:lnTo>
                  <a:pt x="3262" y="611"/>
                </a:lnTo>
                <a:lnTo>
                  <a:pt x="3286" y="597"/>
                </a:lnTo>
                <a:lnTo>
                  <a:pt x="3308" y="579"/>
                </a:lnTo>
                <a:lnTo>
                  <a:pt x="3326" y="557"/>
                </a:lnTo>
                <a:lnTo>
                  <a:pt x="3340" y="533"/>
                </a:lnTo>
                <a:lnTo>
                  <a:pt x="3348" y="506"/>
                </a:lnTo>
                <a:lnTo>
                  <a:pt x="3351" y="477"/>
                </a:lnTo>
                <a:lnTo>
                  <a:pt x="3351" y="251"/>
                </a:lnTo>
                <a:lnTo>
                  <a:pt x="3348" y="221"/>
                </a:lnTo>
                <a:lnTo>
                  <a:pt x="3340" y="194"/>
                </a:lnTo>
                <a:lnTo>
                  <a:pt x="3326" y="169"/>
                </a:lnTo>
                <a:lnTo>
                  <a:pt x="3308" y="148"/>
                </a:lnTo>
                <a:lnTo>
                  <a:pt x="3286" y="130"/>
                </a:lnTo>
                <a:lnTo>
                  <a:pt x="3262" y="117"/>
                </a:lnTo>
                <a:lnTo>
                  <a:pt x="3235" y="108"/>
                </a:lnTo>
                <a:lnTo>
                  <a:pt x="3206" y="105"/>
                </a:lnTo>
                <a:lnTo>
                  <a:pt x="250" y="105"/>
                </a:lnTo>
                <a:close/>
                <a:moveTo>
                  <a:pt x="250" y="0"/>
                </a:moveTo>
                <a:lnTo>
                  <a:pt x="3206" y="0"/>
                </a:lnTo>
                <a:lnTo>
                  <a:pt x="3245" y="3"/>
                </a:lnTo>
                <a:lnTo>
                  <a:pt x="3284" y="13"/>
                </a:lnTo>
                <a:lnTo>
                  <a:pt x="3320" y="29"/>
                </a:lnTo>
                <a:lnTo>
                  <a:pt x="3353" y="48"/>
                </a:lnTo>
                <a:lnTo>
                  <a:pt x="3383" y="74"/>
                </a:lnTo>
                <a:lnTo>
                  <a:pt x="3408" y="103"/>
                </a:lnTo>
                <a:lnTo>
                  <a:pt x="3428" y="135"/>
                </a:lnTo>
                <a:lnTo>
                  <a:pt x="3443" y="172"/>
                </a:lnTo>
                <a:lnTo>
                  <a:pt x="3453" y="211"/>
                </a:lnTo>
                <a:lnTo>
                  <a:pt x="3456" y="251"/>
                </a:lnTo>
                <a:lnTo>
                  <a:pt x="3456" y="477"/>
                </a:lnTo>
                <a:lnTo>
                  <a:pt x="3453" y="513"/>
                </a:lnTo>
                <a:lnTo>
                  <a:pt x="3446" y="549"/>
                </a:lnTo>
                <a:lnTo>
                  <a:pt x="3432" y="583"/>
                </a:lnTo>
                <a:lnTo>
                  <a:pt x="3414" y="614"/>
                </a:lnTo>
                <a:lnTo>
                  <a:pt x="3393" y="642"/>
                </a:lnTo>
                <a:lnTo>
                  <a:pt x="3367" y="666"/>
                </a:lnTo>
                <a:lnTo>
                  <a:pt x="3339" y="687"/>
                </a:lnTo>
                <a:lnTo>
                  <a:pt x="3307" y="704"/>
                </a:lnTo>
                <a:lnTo>
                  <a:pt x="3273" y="717"/>
                </a:lnTo>
                <a:lnTo>
                  <a:pt x="3237" y="724"/>
                </a:lnTo>
                <a:lnTo>
                  <a:pt x="3237" y="911"/>
                </a:lnTo>
                <a:lnTo>
                  <a:pt x="3273" y="919"/>
                </a:lnTo>
                <a:lnTo>
                  <a:pt x="3307" y="930"/>
                </a:lnTo>
                <a:lnTo>
                  <a:pt x="3339" y="947"/>
                </a:lnTo>
                <a:lnTo>
                  <a:pt x="3367" y="968"/>
                </a:lnTo>
                <a:lnTo>
                  <a:pt x="3393" y="993"/>
                </a:lnTo>
                <a:lnTo>
                  <a:pt x="3414" y="1021"/>
                </a:lnTo>
                <a:lnTo>
                  <a:pt x="3432" y="1052"/>
                </a:lnTo>
                <a:lnTo>
                  <a:pt x="3446" y="1085"/>
                </a:lnTo>
                <a:lnTo>
                  <a:pt x="3453" y="1121"/>
                </a:lnTo>
                <a:lnTo>
                  <a:pt x="3456" y="1159"/>
                </a:lnTo>
                <a:lnTo>
                  <a:pt x="3456" y="1384"/>
                </a:lnTo>
                <a:lnTo>
                  <a:pt x="3453" y="1421"/>
                </a:lnTo>
                <a:lnTo>
                  <a:pt x="3446" y="1457"/>
                </a:lnTo>
                <a:lnTo>
                  <a:pt x="3432" y="1491"/>
                </a:lnTo>
                <a:lnTo>
                  <a:pt x="3414" y="1522"/>
                </a:lnTo>
                <a:lnTo>
                  <a:pt x="3393" y="1549"/>
                </a:lnTo>
                <a:lnTo>
                  <a:pt x="3367" y="1574"/>
                </a:lnTo>
                <a:lnTo>
                  <a:pt x="3339" y="1595"/>
                </a:lnTo>
                <a:lnTo>
                  <a:pt x="3307" y="1612"/>
                </a:lnTo>
                <a:lnTo>
                  <a:pt x="3273" y="1625"/>
                </a:lnTo>
                <a:lnTo>
                  <a:pt x="3237" y="1632"/>
                </a:lnTo>
                <a:lnTo>
                  <a:pt x="3237" y="1818"/>
                </a:lnTo>
                <a:lnTo>
                  <a:pt x="3273" y="1826"/>
                </a:lnTo>
                <a:lnTo>
                  <a:pt x="3307" y="1838"/>
                </a:lnTo>
                <a:lnTo>
                  <a:pt x="3339" y="1855"/>
                </a:lnTo>
                <a:lnTo>
                  <a:pt x="3367" y="1876"/>
                </a:lnTo>
                <a:lnTo>
                  <a:pt x="3393" y="1901"/>
                </a:lnTo>
                <a:lnTo>
                  <a:pt x="3414" y="1928"/>
                </a:lnTo>
                <a:lnTo>
                  <a:pt x="3432" y="1960"/>
                </a:lnTo>
                <a:lnTo>
                  <a:pt x="3446" y="1993"/>
                </a:lnTo>
                <a:lnTo>
                  <a:pt x="3453" y="2029"/>
                </a:lnTo>
                <a:lnTo>
                  <a:pt x="3456" y="2067"/>
                </a:lnTo>
                <a:lnTo>
                  <a:pt x="3456" y="2292"/>
                </a:lnTo>
                <a:lnTo>
                  <a:pt x="3453" y="2329"/>
                </a:lnTo>
                <a:lnTo>
                  <a:pt x="3446" y="2365"/>
                </a:lnTo>
                <a:lnTo>
                  <a:pt x="3432" y="2399"/>
                </a:lnTo>
                <a:lnTo>
                  <a:pt x="3414" y="2429"/>
                </a:lnTo>
                <a:lnTo>
                  <a:pt x="3393" y="2457"/>
                </a:lnTo>
                <a:lnTo>
                  <a:pt x="3367" y="2482"/>
                </a:lnTo>
                <a:lnTo>
                  <a:pt x="3339" y="2503"/>
                </a:lnTo>
                <a:lnTo>
                  <a:pt x="3307" y="2520"/>
                </a:lnTo>
                <a:lnTo>
                  <a:pt x="3273" y="2532"/>
                </a:lnTo>
                <a:lnTo>
                  <a:pt x="3237" y="2539"/>
                </a:lnTo>
                <a:lnTo>
                  <a:pt x="3237" y="2726"/>
                </a:lnTo>
                <a:lnTo>
                  <a:pt x="3273" y="2734"/>
                </a:lnTo>
                <a:lnTo>
                  <a:pt x="3307" y="2746"/>
                </a:lnTo>
                <a:lnTo>
                  <a:pt x="3339" y="2763"/>
                </a:lnTo>
                <a:lnTo>
                  <a:pt x="3367" y="2784"/>
                </a:lnTo>
                <a:lnTo>
                  <a:pt x="3393" y="2808"/>
                </a:lnTo>
                <a:lnTo>
                  <a:pt x="3414" y="2836"/>
                </a:lnTo>
                <a:lnTo>
                  <a:pt x="3432" y="2867"/>
                </a:lnTo>
                <a:lnTo>
                  <a:pt x="3446" y="2900"/>
                </a:lnTo>
                <a:lnTo>
                  <a:pt x="3453" y="2937"/>
                </a:lnTo>
                <a:lnTo>
                  <a:pt x="3456" y="2973"/>
                </a:lnTo>
                <a:lnTo>
                  <a:pt x="3456" y="3199"/>
                </a:lnTo>
                <a:lnTo>
                  <a:pt x="3453" y="3239"/>
                </a:lnTo>
                <a:lnTo>
                  <a:pt x="3443" y="3278"/>
                </a:lnTo>
                <a:lnTo>
                  <a:pt x="3428" y="3314"/>
                </a:lnTo>
                <a:lnTo>
                  <a:pt x="3408" y="3347"/>
                </a:lnTo>
                <a:lnTo>
                  <a:pt x="3383" y="3377"/>
                </a:lnTo>
                <a:lnTo>
                  <a:pt x="3353" y="3402"/>
                </a:lnTo>
                <a:lnTo>
                  <a:pt x="3320" y="3422"/>
                </a:lnTo>
                <a:lnTo>
                  <a:pt x="3284" y="3437"/>
                </a:lnTo>
                <a:lnTo>
                  <a:pt x="3245" y="3447"/>
                </a:lnTo>
                <a:lnTo>
                  <a:pt x="3206" y="3450"/>
                </a:lnTo>
                <a:lnTo>
                  <a:pt x="250" y="3450"/>
                </a:lnTo>
                <a:lnTo>
                  <a:pt x="211" y="3447"/>
                </a:lnTo>
                <a:lnTo>
                  <a:pt x="172" y="3437"/>
                </a:lnTo>
                <a:lnTo>
                  <a:pt x="136" y="3422"/>
                </a:lnTo>
                <a:lnTo>
                  <a:pt x="103" y="3402"/>
                </a:lnTo>
                <a:lnTo>
                  <a:pt x="73" y="3377"/>
                </a:lnTo>
                <a:lnTo>
                  <a:pt x="48" y="3347"/>
                </a:lnTo>
                <a:lnTo>
                  <a:pt x="28" y="3314"/>
                </a:lnTo>
                <a:lnTo>
                  <a:pt x="13" y="3278"/>
                </a:lnTo>
                <a:lnTo>
                  <a:pt x="3" y="3239"/>
                </a:lnTo>
                <a:lnTo>
                  <a:pt x="0" y="3199"/>
                </a:lnTo>
                <a:lnTo>
                  <a:pt x="0" y="2973"/>
                </a:lnTo>
                <a:lnTo>
                  <a:pt x="3" y="2937"/>
                </a:lnTo>
                <a:lnTo>
                  <a:pt x="10" y="2901"/>
                </a:lnTo>
                <a:lnTo>
                  <a:pt x="24" y="2868"/>
                </a:lnTo>
                <a:lnTo>
                  <a:pt x="41" y="2837"/>
                </a:lnTo>
                <a:lnTo>
                  <a:pt x="62" y="2809"/>
                </a:lnTo>
                <a:lnTo>
                  <a:pt x="87" y="2785"/>
                </a:lnTo>
                <a:lnTo>
                  <a:pt x="115" y="2764"/>
                </a:lnTo>
                <a:lnTo>
                  <a:pt x="147" y="2747"/>
                </a:lnTo>
                <a:lnTo>
                  <a:pt x="180" y="2735"/>
                </a:lnTo>
                <a:lnTo>
                  <a:pt x="216" y="2726"/>
                </a:lnTo>
                <a:lnTo>
                  <a:pt x="216" y="2539"/>
                </a:lnTo>
                <a:lnTo>
                  <a:pt x="180" y="2532"/>
                </a:lnTo>
                <a:lnTo>
                  <a:pt x="147" y="2519"/>
                </a:lnTo>
                <a:lnTo>
                  <a:pt x="115" y="2501"/>
                </a:lnTo>
                <a:lnTo>
                  <a:pt x="87" y="2480"/>
                </a:lnTo>
                <a:lnTo>
                  <a:pt x="62" y="2456"/>
                </a:lnTo>
                <a:lnTo>
                  <a:pt x="41" y="2428"/>
                </a:lnTo>
                <a:lnTo>
                  <a:pt x="24" y="2397"/>
                </a:lnTo>
                <a:lnTo>
                  <a:pt x="10" y="2364"/>
                </a:lnTo>
                <a:lnTo>
                  <a:pt x="3" y="2328"/>
                </a:lnTo>
                <a:lnTo>
                  <a:pt x="0" y="2292"/>
                </a:lnTo>
                <a:lnTo>
                  <a:pt x="0" y="2067"/>
                </a:lnTo>
                <a:lnTo>
                  <a:pt x="3" y="2029"/>
                </a:lnTo>
                <a:lnTo>
                  <a:pt x="10" y="1993"/>
                </a:lnTo>
                <a:lnTo>
                  <a:pt x="24" y="1961"/>
                </a:lnTo>
                <a:lnTo>
                  <a:pt x="41" y="1929"/>
                </a:lnTo>
                <a:lnTo>
                  <a:pt x="62" y="1902"/>
                </a:lnTo>
                <a:lnTo>
                  <a:pt x="87" y="1877"/>
                </a:lnTo>
                <a:lnTo>
                  <a:pt x="115" y="1856"/>
                </a:lnTo>
                <a:lnTo>
                  <a:pt x="147" y="1839"/>
                </a:lnTo>
                <a:lnTo>
                  <a:pt x="180" y="1827"/>
                </a:lnTo>
                <a:lnTo>
                  <a:pt x="216" y="1819"/>
                </a:lnTo>
                <a:lnTo>
                  <a:pt x="216" y="1631"/>
                </a:lnTo>
                <a:lnTo>
                  <a:pt x="180" y="1624"/>
                </a:lnTo>
                <a:lnTo>
                  <a:pt x="147" y="1611"/>
                </a:lnTo>
                <a:lnTo>
                  <a:pt x="115" y="1594"/>
                </a:lnTo>
                <a:lnTo>
                  <a:pt x="87" y="1573"/>
                </a:lnTo>
                <a:lnTo>
                  <a:pt x="62" y="1548"/>
                </a:lnTo>
                <a:lnTo>
                  <a:pt x="41" y="1521"/>
                </a:lnTo>
                <a:lnTo>
                  <a:pt x="24" y="1490"/>
                </a:lnTo>
                <a:lnTo>
                  <a:pt x="10" y="1456"/>
                </a:lnTo>
                <a:lnTo>
                  <a:pt x="3" y="1421"/>
                </a:lnTo>
                <a:lnTo>
                  <a:pt x="0" y="1384"/>
                </a:lnTo>
                <a:lnTo>
                  <a:pt x="0" y="1159"/>
                </a:lnTo>
                <a:lnTo>
                  <a:pt x="3" y="1122"/>
                </a:lnTo>
                <a:lnTo>
                  <a:pt x="10" y="1086"/>
                </a:lnTo>
                <a:lnTo>
                  <a:pt x="24" y="1053"/>
                </a:lnTo>
                <a:lnTo>
                  <a:pt x="41" y="1022"/>
                </a:lnTo>
                <a:lnTo>
                  <a:pt x="62" y="994"/>
                </a:lnTo>
                <a:lnTo>
                  <a:pt x="87" y="970"/>
                </a:lnTo>
                <a:lnTo>
                  <a:pt x="115" y="949"/>
                </a:lnTo>
                <a:lnTo>
                  <a:pt x="147" y="931"/>
                </a:lnTo>
                <a:lnTo>
                  <a:pt x="180" y="919"/>
                </a:lnTo>
                <a:lnTo>
                  <a:pt x="216" y="911"/>
                </a:lnTo>
                <a:lnTo>
                  <a:pt x="216" y="724"/>
                </a:lnTo>
                <a:lnTo>
                  <a:pt x="180" y="716"/>
                </a:lnTo>
                <a:lnTo>
                  <a:pt x="147" y="703"/>
                </a:lnTo>
                <a:lnTo>
                  <a:pt x="115" y="686"/>
                </a:lnTo>
                <a:lnTo>
                  <a:pt x="87" y="665"/>
                </a:lnTo>
                <a:lnTo>
                  <a:pt x="62" y="640"/>
                </a:lnTo>
                <a:lnTo>
                  <a:pt x="41" y="613"/>
                </a:lnTo>
                <a:lnTo>
                  <a:pt x="24" y="582"/>
                </a:lnTo>
                <a:lnTo>
                  <a:pt x="10" y="549"/>
                </a:lnTo>
                <a:lnTo>
                  <a:pt x="3" y="513"/>
                </a:lnTo>
                <a:lnTo>
                  <a:pt x="0" y="477"/>
                </a:lnTo>
                <a:lnTo>
                  <a:pt x="0" y="251"/>
                </a:lnTo>
                <a:lnTo>
                  <a:pt x="3" y="211"/>
                </a:lnTo>
                <a:lnTo>
                  <a:pt x="13" y="172"/>
                </a:lnTo>
                <a:lnTo>
                  <a:pt x="28" y="135"/>
                </a:lnTo>
                <a:lnTo>
                  <a:pt x="48" y="103"/>
                </a:lnTo>
                <a:lnTo>
                  <a:pt x="73" y="74"/>
                </a:lnTo>
                <a:lnTo>
                  <a:pt x="103" y="48"/>
                </a:lnTo>
                <a:lnTo>
                  <a:pt x="136" y="29"/>
                </a:lnTo>
                <a:lnTo>
                  <a:pt x="172" y="13"/>
                </a:lnTo>
                <a:lnTo>
                  <a:pt x="211" y="3"/>
                </a:lnTo>
                <a:lnTo>
                  <a:pt x="250" y="0"/>
                </a:lnTo>
                <a:close/>
              </a:path>
            </a:pathLst>
          </a:custGeom>
          <a:solidFill>
            <a:srgbClr val="BD528E"/>
          </a:solidFill>
          <a:ln w="0">
            <a:solidFill>
              <a:srgbClr val="BD528E"/>
            </a:solidFill>
            <a:prstDash val="solid"/>
            <a:round/>
            <a:headEnd/>
            <a:tailEnd/>
          </a:ln>
        </p:spPr>
        <p:txBody>
          <a:bodyPr vert="horz" wrap="square" lIns="91440" tIns="45720" rIns="91440" bIns="45720" numCol="1" anchor="t" anchorCtr="0" compatLnSpc="1">
            <a:prstTxWarp prst="textNoShape">
              <a:avLst/>
            </a:prstTxWarp>
          </a:bodyPr>
          <a:lstStyle/>
          <a:p>
            <a:pPr defTabSz="1219140">
              <a:defRPr/>
            </a:pPr>
            <a:endParaRPr lang="en-US">
              <a:solidFill>
                <a:srgbClr val="000000"/>
              </a:solidFill>
              <a:latin typeface="Calibri Light"/>
            </a:endParaRPr>
          </a:p>
        </p:txBody>
      </p:sp>
      <p:sp>
        <p:nvSpPr>
          <p:cNvPr id="164" name="Rectangle 163">
            <a:extLst>
              <a:ext uri="{FF2B5EF4-FFF2-40B4-BE49-F238E27FC236}">
                <a16:creationId xmlns:a16="http://schemas.microsoft.com/office/drawing/2014/main" id="{CCA4625A-807F-4826-9C31-F548FDED56AA}"/>
              </a:ext>
            </a:extLst>
          </p:cNvPr>
          <p:cNvSpPr/>
          <p:nvPr/>
        </p:nvSpPr>
        <p:spPr>
          <a:xfrm>
            <a:off x="6939405" y="4834363"/>
            <a:ext cx="1060438" cy="584775"/>
          </a:xfrm>
          <a:prstGeom prst="rect">
            <a:avLst/>
          </a:prstGeom>
        </p:spPr>
        <p:txBody>
          <a:bodyPr wrap="square">
            <a:spAutoFit/>
          </a:bodyPr>
          <a:lstStyle/>
          <a:p>
            <a:pPr algn="ctr" defTabSz="1219080">
              <a:defRPr/>
            </a:pPr>
            <a:r>
              <a:rPr lang="en-GB" sz="1600" b="1" dirty="0">
                <a:solidFill>
                  <a:srgbClr val="FFFFFF"/>
                </a:solidFill>
                <a:latin typeface="Calibri" panose="020F0502020204030204" pitchFamily="34" charset="0"/>
                <a:cs typeface="Calibri" panose="020F0502020204030204" pitchFamily="34" charset="0"/>
              </a:rPr>
              <a:t>Scores/</a:t>
            </a:r>
          </a:p>
          <a:p>
            <a:pPr algn="ctr" defTabSz="1219080">
              <a:defRPr/>
            </a:pPr>
            <a:r>
              <a:rPr lang="en-GB" sz="1600" b="1" dirty="0">
                <a:solidFill>
                  <a:srgbClr val="FFFFFF"/>
                </a:solidFill>
                <a:latin typeface="Calibri" panose="020F0502020204030204" pitchFamily="34" charset="0"/>
                <a:cs typeface="Calibri" panose="020F0502020204030204" pitchFamily="34" charset="0"/>
              </a:rPr>
              <a:t>Segments</a:t>
            </a:r>
            <a:endParaRPr lang="en-GB" sz="2400" b="1" dirty="0">
              <a:solidFill>
                <a:srgbClr val="FFFFFF"/>
              </a:solidFill>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B75545A0-5B9D-4734-B94D-2BA5B0637959}"/>
              </a:ext>
            </a:extLst>
          </p:cNvPr>
          <p:cNvSpPr/>
          <p:nvPr/>
        </p:nvSpPr>
        <p:spPr>
          <a:xfrm>
            <a:off x="3546435" y="4012268"/>
            <a:ext cx="4839396" cy="26049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548772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process CI360 data</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8" y="1230924"/>
            <a:ext cx="5330181" cy="5334708"/>
          </a:xfrm>
        </p:spPr>
        <p:txBody>
          <a:bodyPr>
            <a:normAutofit lnSpcReduction="10000"/>
          </a:bodyPr>
          <a:lstStyle/>
          <a:p>
            <a:pPr marL="0" indent="0">
              <a:buNone/>
            </a:pPr>
            <a:r>
              <a:rPr lang="en-US" dirty="0"/>
              <a:t>Combine the detail and extension tables using CAS</a:t>
            </a:r>
          </a:p>
          <a:p>
            <a:r>
              <a:rPr lang="en-US" dirty="0"/>
              <a:t>Make a copy of the “</a:t>
            </a:r>
            <a:r>
              <a:rPr lang="fr-FR" dirty="0" err="1"/>
              <a:t>ex_combine_ext_tables_in_viya.sas</a:t>
            </a:r>
            <a:r>
              <a:rPr lang="fr-FR" dirty="0"/>
              <a:t> » code in the </a:t>
            </a:r>
            <a:r>
              <a:rPr lang="fr-FR" dirty="0" err="1"/>
              <a:t>examples</a:t>
            </a:r>
            <a:r>
              <a:rPr lang="fr-FR" dirty="0"/>
              <a:t> folder</a:t>
            </a:r>
            <a:endParaRPr lang="en-US" dirty="0"/>
          </a:p>
          <a:p>
            <a:r>
              <a:rPr lang="en-US" dirty="0"/>
              <a:t>Start CAS session</a:t>
            </a:r>
          </a:p>
          <a:p>
            <a:r>
              <a:rPr lang="en-US" dirty="0"/>
              <a:t>Create </a:t>
            </a:r>
            <a:r>
              <a:rPr lang="en-US" dirty="0" err="1"/>
              <a:t>Caslib</a:t>
            </a:r>
            <a:r>
              <a:rPr lang="en-US" dirty="0"/>
              <a:t>/</a:t>
            </a:r>
            <a:r>
              <a:rPr lang="en-US" dirty="0" err="1"/>
              <a:t>libname</a:t>
            </a:r>
            <a:r>
              <a:rPr lang="en-US" dirty="0"/>
              <a:t> to source data sets</a:t>
            </a:r>
          </a:p>
          <a:p>
            <a:r>
              <a:rPr lang="en-US" dirty="0"/>
              <a:t>Load all four tables into CAS</a:t>
            </a:r>
          </a:p>
          <a:p>
            <a:r>
              <a:rPr lang="en-US" dirty="0"/>
              <a:t>Invoke the macro to combine the tables </a:t>
            </a:r>
          </a:p>
          <a:p>
            <a:r>
              <a:rPr lang="en-US" dirty="0"/>
              <a:t>Next slide shows code to save resulting joined data to </a:t>
            </a:r>
            <a:r>
              <a:rPr lang="en-US" dirty="0" err="1"/>
              <a:t>sasdatasets</a:t>
            </a:r>
            <a:endParaRPr lang="en-US" dirty="0"/>
          </a:p>
          <a:p>
            <a:endParaRPr lang="en-US" dirty="0"/>
          </a:p>
        </p:txBody>
      </p:sp>
      <p:pic>
        <p:nvPicPr>
          <p:cNvPr id="4" name="Picture 3">
            <a:extLst>
              <a:ext uri="{FF2B5EF4-FFF2-40B4-BE49-F238E27FC236}">
                <a16:creationId xmlns:a16="http://schemas.microsoft.com/office/drawing/2014/main" id="{B7A7A204-CDE2-44D3-A10F-F399967E39F6}"/>
              </a:ext>
            </a:extLst>
          </p:cNvPr>
          <p:cNvPicPr>
            <a:picLocks noChangeAspect="1"/>
          </p:cNvPicPr>
          <p:nvPr/>
        </p:nvPicPr>
        <p:blipFill>
          <a:blip r:embed="rId2"/>
          <a:stretch>
            <a:fillRect/>
          </a:stretch>
        </p:blipFill>
        <p:spPr>
          <a:xfrm>
            <a:off x="6020133" y="1677182"/>
            <a:ext cx="5944371" cy="3503636"/>
          </a:xfrm>
          <a:prstGeom prst="rect">
            <a:avLst/>
          </a:prstGeom>
        </p:spPr>
      </p:pic>
    </p:spTree>
    <p:extLst>
      <p:ext uri="{BB962C8B-B14F-4D97-AF65-F5344CB8AC3E}">
        <p14:creationId xmlns:p14="http://schemas.microsoft.com/office/powerpoint/2010/main" val="9164288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process CI360 data</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8" y="1230924"/>
            <a:ext cx="5718048" cy="5334708"/>
          </a:xfrm>
        </p:spPr>
        <p:txBody>
          <a:bodyPr>
            <a:normAutofit/>
          </a:bodyPr>
          <a:lstStyle/>
          <a:p>
            <a:r>
              <a:rPr lang="en-US" dirty="0"/>
              <a:t>Save the combined CAS tables and exception CAS tables to SAS datasets on disk for permanent storage</a:t>
            </a:r>
          </a:p>
        </p:txBody>
      </p:sp>
      <p:pic>
        <p:nvPicPr>
          <p:cNvPr id="4" name="Picture 3">
            <a:extLst>
              <a:ext uri="{FF2B5EF4-FFF2-40B4-BE49-F238E27FC236}">
                <a16:creationId xmlns:a16="http://schemas.microsoft.com/office/drawing/2014/main" id="{306240BB-73F0-4D43-BFE5-1EBD2D0614B8}"/>
              </a:ext>
            </a:extLst>
          </p:cNvPr>
          <p:cNvPicPr>
            <a:picLocks noChangeAspect="1"/>
          </p:cNvPicPr>
          <p:nvPr/>
        </p:nvPicPr>
        <p:blipFill>
          <a:blip r:embed="rId2"/>
          <a:stretch>
            <a:fillRect/>
          </a:stretch>
        </p:blipFill>
        <p:spPr>
          <a:xfrm>
            <a:off x="6806511" y="1411349"/>
            <a:ext cx="4328849" cy="4824460"/>
          </a:xfrm>
          <a:prstGeom prst="rect">
            <a:avLst/>
          </a:prstGeom>
        </p:spPr>
      </p:pic>
    </p:spTree>
    <p:extLst>
      <p:ext uri="{BB962C8B-B14F-4D97-AF65-F5344CB8AC3E}">
        <p14:creationId xmlns:p14="http://schemas.microsoft.com/office/powerpoint/2010/main" val="19238024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Combine two sets of downloaded data</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511048" y="1230924"/>
            <a:ext cx="5718048" cy="5334708"/>
          </a:xfrm>
        </p:spPr>
        <p:txBody>
          <a:bodyPr>
            <a:normAutofit lnSpcReduction="10000"/>
          </a:bodyPr>
          <a:lstStyle/>
          <a:p>
            <a:r>
              <a:rPr lang="en-US" dirty="0"/>
              <a:t>Use Case1: You have downloaded some time range of CI360 data and you later want to add more time periods </a:t>
            </a:r>
          </a:p>
          <a:p>
            <a:r>
              <a:rPr lang="en-US" dirty="0"/>
              <a:t>Use Case2: You downloaded some tables and want to add some additional tables from a later second download</a:t>
            </a:r>
          </a:p>
          <a:p>
            <a:r>
              <a:rPr lang="en-US" dirty="0"/>
              <a:t>In either case, you want to combine the two separate folders of data into a single combined folder</a:t>
            </a:r>
          </a:p>
          <a:p>
            <a:r>
              <a:rPr lang="en-US" dirty="0"/>
              <a:t>See  </a:t>
            </a:r>
            <a:r>
              <a:rPr lang="en-US" dirty="0" err="1"/>
              <a:t>ex_combine_udm_datasets_from_two_downloads.sas</a:t>
            </a:r>
            <a:r>
              <a:rPr lang="en-US" dirty="0"/>
              <a:t>” for an example</a:t>
            </a:r>
          </a:p>
        </p:txBody>
      </p:sp>
      <p:pic>
        <p:nvPicPr>
          <p:cNvPr id="4" name="Picture 3">
            <a:extLst>
              <a:ext uri="{FF2B5EF4-FFF2-40B4-BE49-F238E27FC236}">
                <a16:creationId xmlns:a16="http://schemas.microsoft.com/office/drawing/2014/main" id="{6CA9E3CB-DD53-4954-902C-06857622CA4E}"/>
              </a:ext>
            </a:extLst>
          </p:cNvPr>
          <p:cNvPicPr>
            <a:picLocks noChangeAspect="1"/>
          </p:cNvPicPr>
          <p:nvPr/>
        </p:nvPicPr>
        <p:blipFill>
          <a:blip r:embed="rId2"/>
          <a:stretch>
            <a:fillRect/>
          </a:stretch>
        </p:blipFill>
        <p:spPr>
          <a:xfrm>
            <a:off x="5953539" y="1230924"/>
            <a:ext cx="6056236" cy="2526165"/>
          </a:xfrm>
          <a:prstGeom prst="rect">
            <a:avLst/>
          </a:prstGeom>
        </p:spPr>
      </p:pic>
    </p:spTree>
    <p:extLst>
      <p:ext uri="{BB962C8B-B14F-4D97-AF65-F5344CB8AC3E}">
        <p14:creationId xmlns:p14="http://schemas.microsoft.com/office/powerpoint/2010/main" val="84075396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a:xfrm>
            <a:off x="835152" y="292368"/>
            <a:ext cx="10787888" cy="609600"/>
          </a:xfrm>
        </p:spPr>
        <p:txBody>
          <a:bodyPr/>
          <a:lstStyle/>
          <a:p>
            <a:r>
              <a:rPr lang="en-US" dirty="0"/>
              <a:t>Extract custom attributes</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474605" y="3898278"/>
            <a:ext cx="11111992" cy="2464365"/>
          </a:xfrm>
        </p:spPr>
        <p:txBody>
          <a:bodyPr>
            <a:normAutofit/>
          </a:bodyPr>
          <a:lstStyle/>
          <a:p>
            <a:r>
              <a:rPr lang="en-US" dirty="0"/>
              <a:t>If you have captured custom attributes in events or other CI360 objects that you want to extract, use the “</a:t>
            </a:r>
            <a:r>
              <a:rPr lang="en-US" dirty="0" err="1"/>
              <a:t>extract_properties_map_doc_cols.sas</a:t>
            </a:r>
            <a:r>
              <a:rPr lang="en-US" dirty="0"/>
              <a:t>” macro to do this.</a:t>
            </a:r>
          </a:p>
          <a:p>
            <a:endParaRPr lang="en-US" dirty="0"/>
          </a:p>
        </p:txBody>
      </p:sp>
      <p:pic>
        <p:nvPicPr>
          <p:cNvPr id="6" name="Picture 5">
            <a:extLst>
              <a:ext uri="{FF2B5EF4-FFF2-40B4-BE49-F238E27FC236}">
                <a16:creationId xmlns:a16="http://schemas.microsoft.com/office/drawing/2014/main" id="{4AE0FC26-0322-40BD-AB48-F3323ADA3F3A}"/>
              </a:ext>
            </a:extLst>
          </p:cNvPr>
          <p:cNvPicPr>
            <a:picLocks noChangeAspect="1"/>
          </p:cNvPicPr>
          <p:nvPr/>
        </p:nvPicPr>
        <p:blipFill>
          <a:blip r:embed="rId2"/>
          <a:stretch>
            <a:fillRect/>
          </a:stretch>
        </p:blipFill>
        <p:spPr>
          <a:xfrm>
            <a:off x="2441286" y="1230924"/>
            <a:ext cx="6434357" cy="2464365"/>
          </a:xfrm>
          <a:prstGeom prst="rect">
            <a:avLst/>
          </a:prstGeom>
        </p:spPr>
      </p:pic>
    </p:spTree>
    <p:extLst>
      <p:ext uri="{BB962C8B-B14F-4D97-AF65-F5344CB8AC3E}">
        <p14:creationId xmlns:p14="http://schemas.microsoft.com/office/powerpoint/2010/main" val="13375853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a:xfrm>
            <a:off x="731477" y="2638863"/>
            <a:ext cx="10657147" cy="1231106"/>
          </a:xfrm>
        </p:spPr>
        <p:txBody>
          <a:bodyPr/>
          <a:lstStyle/>
          <a:p>
            <a:r>
              <a:rPr lang="en-US" dirty="0"/>
              <a:t>Create customer level modeling analytic base table</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920224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A789-C59C-4CA3-8981-0CF9AEB47BBB}"/>
              </a:ext>
            </a:extLst>
          </p:cNvPr>
          <p:cNvSpPr>
            <a:spLocks noGrp="1"/>
          </p:cNvSpPr>
          <p:nvPr>
            <p:ph type="title"/>
          </p:nvPr>
        </p:nvSpPr>
        <p:spPr/>
        <p:txBody>
          <a:bodyPr>
            <a:normAutofit fontScale="90000"/>
          </a:bodyPr>
          <a:lstStyle/>
          <a:p>
            <a:r>
              <a:rPr lang="en-US" dirty="0"/>
              <a:t>General Considerations when building an ABT</a:t>
            </a:r>
          </a:p>
        </p:txBody>
      </p:sp>
      <p:sp>
        <p:nvSpPr>
          <p:cNvPr id="3" name="Content Placeholder 2">
            <a:extLst>
              <a:ext uri="{FF2B5EF4-FFF2-40B4-BE49-F238E27FC236}">
                <a16:creationId xmlns:a16="http://schemas.microsoft.com/office/drawing/2014/main" id="{D871FD26-F577-4B54-965C-DDE5B3FF1807}"/>
              </a:ext>
            </a:extLst>
          </p:cNvPr>
          <p:cNvSpPr>
            <a:spLocks noGrp="1"/>
          </p:cNvSpPr>
          <p:nvPr>
            <p:ph idx="1"/>
          </p:nvPr>
        </p:nvSpPr>
        <p:spPr>
          <a:xfrm>
            <a:off x="692624" y="1373875"/>
            <a:ext cx="10515600" cy="4731223"/>
          </a:xfrm>
        </p:spPr>
        <p:txBody>
          <a:bodyPr>
            <a:normAutofit/>
          </a:bodyPr>
          <a:lstStyle/>
          <a:p>
            <a:r>
              <a:rPr lang="en-US" dirty="0"/>
              <a:t>What is the Conversion/Target/goal/dependent variable?</a:t>
            </a:r>
          </a:p>
          <a:p>
            <a:pPr lvl="1"/>
            <a:r>
              <a:rPr lang="en-US" dirty="0"/>
              <a:t>Conversions over which time periods?</a:t>
            </a:r>
          </a:p>
          <a:p>
            <a:r>
              <a:rPr lang="en-US" dirty="0"/>
              <a:t>Make sure that predictors/independent variables only have information BEFORE conversion/goal occurred for converters</a:t>
            </a:r>
          </a:p>
          <a:p>
            <a:r>
              <a:rPr lang="en-US" dirty="0"/>
              <a:t>Universe of customers to include in the ABT</a:t>
            </a:r>
          </a:p>
          <a:p>
            <a:r>
              <a:rPr lang="en-US" dirty="0"/>
              <a:t>How much historical data to include?</a:t>
            </a:r>
          </a:p>
          <a:p>
            <a:r>
              <a:rPr lang="en-US" dirty="0"/>
              <a:t>Metrics that distinguish behaviors between customers</a:t>
            </a:r>
          </a:p>
          <a:p>
            <a:pPr lvl="1"/>
            <a:r>
              <a:rPr lang="en-US" dirty="0"/>
              <a:t>Percent/averages may be stronger predictors than straight counts</a:t>
            </a:r>
          </a:p>
          <a:p>
            <a:endParaRPr lang="en-US" dirty="0"/>
          </a:p>
        </p:txBody>
      </p:sp>
    </p:spTree>
    <p:extLst>
      <p:ext uri="{BB962C8B-B14F-4D97-AF65-F5344CB8AC3E}">
        <p14:creationId xmlns:p14="http://schemas.microsoft.com/office/powerpoint/2010/main" val="16240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835152" y="1230923"/>
            <a:ext cx="4803648" cy="4937760"/>
          </a:xfrm>
        </p:spPr>
        <p:txBody>
          <a:bodyPr/>
          <a:lstStyle/>
          <a:p>
            <a:r>
              <a:rPr lang="en-US" dirty="0"/>
              <a:t>The following slides provide more details on how to set up and use the example code to create a customer level ABT for predictive modeling with CI360 data based metrics</a:t>
            </a:r>
          </a:p>
          <a:p>
            <a:r>
              <a:rPr lang="en-US" dirty="0"/>
              <a:t>Make a copy of this sample code and modify for your needs</a:t>
            </a:r>
          </a:p>
        </p:txBody>
      </p:sp>
      <p:pic>
        <p:nvPicPr>
          <p:cNvPr id="6" name="Picture 5">
            <a:extLst>
              <a:ext uri="{FF2B5EF4-FFF2-40B4-BE49-F238E27FC236}">
                <a16:creationId xmlns:a16="http://schemas.microsoft.com/office/drawing/2014/main" id="{35E7EB9F-120E-4FD7-AF2D-7000A561E504}"/>
              </a:ext>
            </a:extLst>
          </p:cNvPr>
          <p:cNvPicPr>
            <a:picLocks noChangeAspect="1"/>
          </p:cNvPicPr>
          <p:nvPr/>
        </p:nvPicPr>
        <p:blipFill>
          <a:blip r:embed="rId2"/>
          <a:stretch>
            <a:fillRect/>
          </a:stretch>
        </p:blipFill>
        <p:spPr>
          <a:xfrm>
            <a:off x="6377432" y="1230923"/>
            <a:ext cx="4312965" cy="5151816"/>
          </a:xfrm>
          <a:prstGeom prst="rect">
            <a:avLst/>
          </a:prstGeom>
        </p:spPr>
      </p:pic>
      <p:sp>
        <p:nvSpPr>
          <p:cNvPr id="7" name="Rectangle: Rounded Corners 6">
            <a:extLst>
              <a:ext uri="{FF2B5EF4-FFF2-40B4-BE49-F238E27FC236}">
                <a16:creationId xmlns:a16="http://schemas.microsoft.com/office/drawing/2014/main" id="{39D2FE08-7FEE-4767-89F7-2E095E108A4F}"/>
              </a:ext>
            </a:extLst>
          </p:cNvPr>
          <p:cNvSpPr/>
          <p:nvPr/>
        </p:nvSpPr>
        <p:spPr>
          <a:xfrm>
            <a:off x="7172960" y="3893827"/>
            <a:ext cx="2428240" cy="2108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4250130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5563-B295-47DB-9A31-D1940AA17F4A}"/>
              </a:ext>
            </a:extLst>
          </p:cNvPr>
          <p:cNvSpPr>
            <a:spLocks noGrp="1"/>
          </p:cNvSpPr>
          <p:nvPr>
            <p:ph type="title"/>
          </p:nvPr>
        </p:nvSpPr>
        <p:spPr/>
        <p:txBody>
          <a:bodyPr/>
          <a:lstStyle/>
          <a:p>
            <a:r>
              <a:rPr lang="en-US" dirty="0"/>
              <a:t>Example 2: create a customer level ABT</a:t>
            </a:r>
          </a:p>
        </p:txBody>
      </p:sp>
      <p:sp>
        <p:nvSpPr>
          <p:cNvPr id="3" name="Content Placeholder 2">
            <a:extLst>
              <a:ext uri="{FF2B5EF4-FFF2-40B4-BE49-F238E27FC236}">
                <a16:creationId xmlns:a16="http://schemas.microsoft.com/office/drawing/2014/main" id="{6D8565BC-18EB-4FEC-965B-C10D171D5483}"/>
              </a:ext>
            </a:extLst>
          </p:cNvPr>
          <p:cNvSpPr>
            <a:spLocks noGrp="1"/>
          </p:cNvSpPr>
          <p:nvPr>
            <p:ph sz="quarter" idx="11"/>
          </p:nvPr>
        </p:nvSpPr>
        <p:spPr>
          <a:xfrm>
            <a:off x="835152" y="1230923"/>
            <a:ext cx="4803648" cy="4937760"/>
          </a:xfrm>
        </p:spPr>
        <p:txBody>
          <a:bodyPr/>
          <a:lstStyle/>
          <a:p>
            <a:r>
              <a:rPr lang="en-US" dirty="0"/>
              <a:t>Stopwatch is useful to measure the amount of time your process takes to run</a:t>
            </a:r>
          </a:p>
          <a:p>
            <a:r>
              <a:rPr lang="en-US" dirty="0"/>
              <a:t>Define the start and end datetime values for the ABT</a:t>
            </a:r>
          </a:p>
          <a:p>
            <a:r>
              <a:rPr lang="en-US" dirty="0"/>
              <a:t>Set up CAS session and </a:t>
            </a:r>
            <a:r>
              <a:rPr lang="en-US" dirty="0" err="1"/>
              <a:t>caslibs</a:t>
            </a:r>
            <a:r>
              <a:rPr lang="en-US" dirty="0"/>
              <a:t> to the underlying CI360 data (already downloaded and processed)</a:t>
            </a:r>
          </a:p>
        </p:txBody>
      </p:sp>
      <p:pic>
        <p:nvPicPr>
          <p:cNvPr id="5" name="Picture 4">
            <a:extLst>
              <a:ext uri="{FF2B5EF4-FFF2-40B4-BE49-F238E27FC236}">
                <a16:creationId xmlns:a16="http://schemas.microsoft.com/office/drawing/2014/main" id="{DE611AAE-F331-43A8-8AC6-2785E6CD4784}"/>
              </a:ext>
            </a:extLst>
          </p:cNvPr>
          <p:cNvPicPr>
            <a:picLocks noChangeAspect="1"/>
          </p:cNvPicPr>
          <p:nvPr/>
        </p:nvPicPr>
        <p:blipFill>
          <a:blip r:embed="rId2"/>
          <a:stretch>
            <a:fillRect/>
          </a:stretch>
        </p:blipFill>
        <p:spPr>
          <a:xfrm>
            <a:off x="5911218" y="1976889"/>
            <a:ext cx="5439534" cy="2619741"/>
          </a:xfrm>
          <a:prstGeom prst="rect">
            <a:avLst/>
          </a:prstGeom>
        </p:spPr>
      </p:pic>
    </p:spTree>
    <p:extLst>
      <p:ext uri="{BB962C8B-B14F-4D97-AF65-F5344CB8AC3E}">
        <p14:creationId xmlns:p14="http://schemas.microsoft.com/office/powerpoint/2010/main" val="24176972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pic>
        <p:nvPicPr>
          <p:cNvPr id="4" name="Picture 3">
            <a:extLst>
              <a:ext uri="{FF2B5EF4-FFF2-40B4-BE49-F238E27FC236}">
                <a16:creationId xmlns:a16="http://schemas.microsoft.com/office/drawing/2014/main" id="{043B6594-5AC5-4DB6-B26E-842363F545CB}"/>
              </a:ext>
            </a:extLst>
          </p:cNvPr>
          <p:cNvPicPr>
            <a:picLocks noChangeAspect="1"/>
          </p:cNvPicPr>
          <p:nvPr/>
        </p:nvPicPr>
        <p:blipFill>
          <a:blip r:embed="rId2"/>
          <a:stretch>
            <a:fillRect/>
          </a:stretch>
        </p:blipFill>
        <p:spPr>
          <a:xfrm>
            <a:off x="5891455" y="1056158"/>
            <a:ext cx="5579185" cy="5287290"/>
          </a:xfrm>
          <a:prstGeom prst="rect">
            <a:avLst/>
          </a:prstGeom>
        </p:spPr>
      </p:pic>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835152" y="1230923"/>
            <a:ext cx="4803648" cy="4937760"/>
          </a:xfrm>
        </p:spPr>
        <p:txBody>
          <a:bodyPr/>
          <a:lstStyle/>
          <a:p>
            <a:r>
              <a:rPr lang="en-US" dirty="0"/>
              <a:t>Load data containing the universe of customers to be modeled and the dependent variable to be predicted (e.g. some goal achieved)</a:t>
            </a:r>
          </a:p>
          <a:p>
            <a:r>
              <a:rPr lang="en-US" dirty="0"/>
              <a:t>Determine the datetime of the (earliest) response for each identity, to ensure that no information after that is used for prediction</a:t>
            </a:r>
          </a:p>
          <a:p>
            <a:r>
              <a:rPr lang="en-US" dirty="0"/>
              <a:t>(not shown) Drop CAS tables no longer needed to free up memory</a:t>
            </a:r>
          </a:p>
        </p:txBody>
      </p:sp>
    </p:spTree>
    <p:extLst>
      <p:ext uri="{BB962C8B-B14F-4D97-AF65-F5344CB8AC3E}">
        <p14:creationId xmlns:p14="http://schemas.microsoft.com/office/powerpoint/2010/main" val="4177354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835152" y="1230923"/>
            <a:ext cx="4713948" cy="4937760"/>
          </a:xfrm>
        </p:spPr>
        <p:txBody>
          <a:bodyPr>
            <a:normAutofit lnSpcReduction="10000"/>
          </a:bodyPr>
          <a:lstStyle/>
          <a:p>
            <a:pPr marL="0" indent="0">
              <a:buNone/>
            </a:pPr>
            <a:r>
              <a:rPr lang="en-US" dirty="0"/>
              <a:t>For each CI360 data source to incorporate into the ABT:</a:t>
            </a:r>
          </a:p>
          <a:p>
            <a:r>
              <a:rPr lang="en-US" dirty="0"/>
              <a:t>Load data table(s) into CAS</a:t>
            </a:r>
          </a:p>
          <a:p>
            <a:r>
              <a:rPr lang="en-US" dirty="0"/>
              <a:t>Limit data to the datetimes/customers of interest</a:t>
            </a:r>
          </a:p>
          <a:p>
            <a:r>
              <a:rPr lang="en-US" dirty="0"/>
              <a:t>Invoke the macro to process promotion data</a:t>
            </a:r>
          </a:p>
          <a:p>
            <a:r>
              <a:rPr lang="en-US" dirty="0"/>
              <a:t>Drop CAS tables no longer needed</a:t>
            </a:r>
          </a:p>
          <a:p>
            <a:r>
              <a:rPr lang="en-US" dirty="0"/>
              <a:t>In this example there were no </a:t>
            </a:r>
            <a:r>
              <a:rPr lang="en-US" dirty="0" err="1"/>
              <a:t>promotion_used</a:t>
            </a:r>
            <a:r>
              <a:rPr lang="en-US" dirty="0"/>
              <a:t> data to load </a:t>
            </a:r>
          </a:p>
        </p:txBody>
      </p:sp>
      <p:pic>
        <p:nvPicPr>
          <p:cNvPr id="6" name="Content Placeholder 4">
            <a:extLst>
              <a:ext uri="{FF2B5EF4-FFF2-40B4-BE49-F238E27FC236}">
                <a16:creationId xmlns:a16="http://schemas.microsoft.com/office/drawing/2014/main" id="{8E500360-B62C-4CE5-AC8A-74A0704A26E3}"/>
              </a:ext>
            </a:extLst>
          </p:cNvPr>
          <p:cNvPicPr>
            <a:picLocks noChangeAspect="1"/>
          </p:cNvPicPr>
          <p:nvPr/>
        </p:nvPicPr>
        <p:blipFill>
          <a:blip r:embed="rId2"/>
          <a:stretch>
            <a:fillRect/>
          </a:stretch>
        </p:blipFill>
        <p:spPr>
          <a:xfrm>
            <a:off x="5549100" y="1250633"/>
            <a:ext cx="6187770" cy="4938712"/>
          </a:xfrm>
          <a:prstGeom prst="rect">
            <a:avLst/>
          </a:prstGeom>
        </p:spPr>
      </p:pic>
    </p:spTree>
    <p:extLst>
      <p:ext uri="{BB962C8B-B14F-4D97-AF65-F5344CB8AC3E}">
        <p14:creationId xmlns:p14="http://schemas.microsoft.com/office/powerpoint/2010/main" val="41841807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8BF2-B020-44D6-8E5E-14F3AD85402E}"/>
              </a:ext>
            </a:extLst>
          </p:cNvPr>
          <p:cNvSpPr>
            <a:spLocks noGrp="1"/>
          </p:cNvSpPr>
          <p:nvPr>
            <p:ph type="title"/>
          </p:nvPr>
        </p:nvSpPr>
        <p:spPr/>
        <p:txBody>
          <a:bodyPr/>
          <a:lstStyle/>
          <a:p>
            <a:r>
              <a:rPr lang="en-US" dirty="0"/>
              <a:t>Requirements For using the SAS macros</a:t>
            </a:r>
          </a:p>
        </p:txBody>
      </p:sp>
      <p:sp>
        <p:nvSpPr>
          <p:cNvPr id="3" name="Content Placeholder 2">
            <a:extLst>
              <a:ext uri="{FF2B5EF4-FFF2-40B4-BE49-F238E27FC236}">
                <a16:creationId xmlns:a16="http://schemas.microsoft.com/office/drawing/2014/main" id="{03F6BA4C-E549-4681-B578-B0E2D8B043D8}"/>
              </a:ext>
            </a:extLst>
          </p:cNvPr>
          <p:cNvSpPr>
            <a:spLocks noGrp="1"/>
          </p:cNvSpPr>
          <p:nvPr>
            <p:ph sz="quarter" idx="11"/>
          </p:nvPr>
        </p:nvSpPr>
        <p:spPr>
          <a:xfrm>
            <a:off x="392935" y="1186856"/>
            <a:ext cx="11244883" cy="5378776"/>
          </a:xfrm>
        </p:spPr>
        <p:txBody>
          <a:bodyPr>
            <a:normAutofit lnSpcReduction="10000"/>
          </a:bodyPr>
          <a:lstStyle/>
          <a:p>
            <a:r>
              <a:rPr lang="en-US" dirty="0"/>
              <a:t>SAS 9.4 M5+ or Viya 3.5+ Environment</a:t>
            </a:r>
          </a:p>
          <a:p>
            <a:pPr lvl="1"/>
            <a:r>
              <a:rPr lang="en-US" dirty="0"/>
              <a:t>Viya is preferred as much of the code will take advantage of CAS in memory processing when relevant </a:t>
            </a:r>
          </a:p>
          <a:p>
            <a:r>
              <a:rPr lang="en-US" dirty="0"/>
              <a:t>Install a file uncompressing utility that works on </a:t>
            </a:r>
            <a:r>
              <a:rPr lang="en-US" dirty="0" err="1"/>
              <a:t>gzip</a:t>
            </a:r>
            <a:r>
              <a:rPr lang="en-US" dirty="0"/>
              <a:t> files (*.</a:t>
            </a:r>
            <a:r>
              <a:rPr lang="en-US" dirty="0" err="1"/>
              <a:t>gz</a:t>
            </a:r>
            <a:r>
              <a:rPr lang="en-US" dirty="0"/>
              <a:t>) such as 7zip or the </a:t>
            </a:r>
            <a:r>
              <a:rPr lang="en-US" dirty="0" err="1"/>
              <a:t>gzip</a:t>
            </a:r>
            <a:r>
              <a:rPr lang="en-US" dirty="0"/>
              <a:t> program from </a:t>
            </a:r>
            <a:r>
              <a:rPr lang="en-US" dirty="0">
                <a:hlinkClick r:id="rId3"/>
              </a:rPr>
              <a:t>https://www.gzip.org/</a:t>
            </a:r>
            <a:r>
              <a:rPr lang="en-US" dirty="0"/>
              <a:t>.</a:t>
            </a:r>
          </a:p>
          <a:p>
            <a:pPr lvl="1"/>
            <a:r>
              <a:rPr lang="en-US" dirty="0"/>
              <a:t>After the program is installed, add the location of the </a:t>
            </a:r>
            <a:r>
              <a:rPr lang="en-US" dirty="0" err="1"/>
              <a:t>gzip</a:t>
            </a:r>
            <a:r>
              <a:rPr lang="en-US" dirty="0"/>
              <a:t> program to the PATH environment variable. This is required for SAS program to read .</a:t>
            </a:r>
            <a:r>
              <a:rPr lang="en-US" dirty="0" err="1"/>
              <a:t>gz</a:t>
            </a:r>
            <a:r>
              <a:rPr lang="en-US" dirty="0"/>
              <a:t> files without un-compressing the file.</a:t>
            </a:r>
          </a:p>
          <a:p>
            <a:r>
              <a:rPr lang="en-US" dirty="0"/>
              <a:t>Ideally (but not required) enable SAS to use the XCMD System Option if possible. For more information, see the SAS Help Center and search for the XCMD option. For enabling XCMD in Viya see this article: </a:t>
            </a:r>
            <a:r>
              <a:rPr lang="en-US" dirty="0">
                <a:hlinkClick r:id="rId4"/>
              </a:rPr>
              <a:t>SAS Viya 3.5: SAS Studio and SAS Compute Server non-functional improvements</a:t>
            </a:r>
            <a:endParaRPr lang="en-US" dirty="0"/>
          </a:p>
          <a:p>
            <a:r>
              <a:rPr lang="en-US" dirty="0"/>
              <a:t>If necessary, </a:t>
            </a:r>
            <a:r>
              <a:rPr lang="en-US" dirty="0">
                <a:hlinkClick r:id="rId5"/>
              </a:rPr>
              <a:t>create an access point </a:t>
            </a:r>
            <a:r>
              <a:rPr lang="en-US" dirty="0"/>
              <a:t>in SAS Customer Intelligence 360 in order to obtain the marketing gateway URL, tenant ID and client secret values</a:t>
            </a:r>
          </a:p>
          <a:p>
            <a:endParaRPr lang="en-US" dirty="0"/>
          </a:p>
        </p:txBody>
      </p:sp>
    </p:spTree>
    <p:extLst>
      <p:ext uri="{BB962C8B-B14F-4D97-AF65-F5344CB8AC3E}">
        <p14:creationId xmlns:p14="http://schemas.microsoft.com/office/powerpoint/2010/main" val="14977462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835152" y="984798"/>
            <a:ext cx="4803648" cy="5741122"/>
          </a:xfrm>
        </p:spPr>
        <p:txBody>
          <a:bodyPr>
            <a:normAutofit lnSpcReduction="10000"/>
          </a:bodyPr>
          <a:lstStyle/>
          <a:p>
            <a:pPr marL="0" indent="0">
              <a:buNone/>
            </a:pPr>
            <a:r>
              <a:rPr lang="en-US" dirty="0"/>
              <a:t>Page details data processing:</a:t>
            </a:r>
          </a:p>
          <a:p>
            <a:r>
              <a:rPr lang="en-US" dirty="0"/>
              <a:t>Load CI360 table into CAS</a:t>
            </a:r>
          </a:p>
          <a:p>
            <a:r>
              <a:rPr lang="en-US" dirty="0"/>
              <a:t>Optionally, create/define a page “group” variable so that the metrics will be created for each value of page group</a:t>
            </a:r>
          </a:p>
          <a:p>
            <a:r>
              <a:rPr lang="en-US" dirty="0"/>
              <a:t>Merge page details data with the customer universe to keep only those customers/datetime values that are in scope</a:t>
            </a:r>
          </a:p>
          <a:p>
            <a:r>
              <a:rPr lang="en-US" dirty="0"/>
              <a:t>Invoke the macro to create the page details metrics at identity level</a:t>
            </a:r>
          </a:p>
          <a:p>
            <a:r>
              <a:rPr lang="en-US" dirty="0"/>
              <a:t>(not shown) Drop CAS in memory tables no longer needed</a:t>
            </a:r>
          </a:p>
        </p:txBody>
      </p:sp>
      <p:pic>
        <p:nvPicPr>
          <p:cNvPr id="3" name="Picture 2">
            <a:extLst>
              <a:ext uri="{FF2B5EF4-FFF2-40B4-BE49-F238E27FC236}">
                <a16:creationId xmlns:a16="http://schemas.microsoft.com/office/drawing/2014/main" id="{C9B60863-C719-4373-B414-1085E47DC3E2}"/>
              </a:ext>
            </a:extLst>
          </p:cNvPr>
          <p:cNvPicPr>
            <a:picLocks noChangeAspect="1"/>
          </p:cNvPicPr>
          <p:nvPr/>
        </p:nvPicPr>
        <p:blipFill>
          <a:blip r:embed="rId2"/>
          <a:stretch>
            <a:fillRect/>
          </a:stretch>
        </p:blipFill>
        <p:spPr>
          <a:xfrm>
            <a:off x="6092952" y="984798"/>
            <a:ext cx="5474438" cy="5741122"/>
          </a:xfrm>
          <a:prstGeom prst="rect">
            <a:avLst/>
          </a:prstGeom>
        </p:spPr>
      </p:pic>
    </p:spTree>
    <p:extLst>
      <p:ext uri="{BB962C8B-B14F-4D97-AF65-F5344CB8AC3E}">
        <p14:creationId xmlns:p14="http://schemas.microsoft.com/office/powerpoint/2010/main" val="7418539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4803648" cy="5741122"/>
          </a:xfrm>
        </p:spPr>
        <p:txBody>
          <a:bodyPr>
            <a:normAutofit lnSpcReduction="10000"/>
          </a:bodyPr>
          <a:lstStyle/>
          <a:p>
            <a:pPr marL="0" indent="0">
              <a:buNone/>
            </a:pPr>
            <a:r>
              <a:rPr lang="en-US" dirty="0"/>
              <a:t>Visit details data processing:</a:t>
            </a:r>
          </a:p>
          <a:p>
            <a:r>
              <a:rPr lang="en-US" dirty="0"/>
              <a:t>Load CI360 table into CAS</a:t>
            </a:r>
          </a:p>
          <a:p>
            <a:r>
              <a:rPr lang="en-US" dirty="0"/>
              <a:t>Optionally, create/define a visit “group” variable so that the metrics will be created for each value of visit group</a:t>
            </a:r>
          </a:p>
          <a:p>
            <a:r>
              <a:rPr lang="en-US" dirty="0"/>
              <a:t>Merge visit details data with the customer universe to keep only those customers/datetime values that are in scope</a:t>
            </a:r>
          </a:p>
          <a:p>
            <a:r>
              <a:rPr lang="en-US" dirty="0"/>
              <a:t>Invoke the macro to create the visit details metrics at identity level</a:t>
            </a:r>
          </a:p>
          <a:p>
            <a:r>
              <a:rPr lang="en-US" dirty="0"/>
              <a:t>Drop CAS in memory tables no longer needed</a:t>
            </a:r>
          </a:p>
        </p:txBody>
      </p:sp>
      <p:pic>
        <p:nvPicPr>
          <p:cNvPr id="4" name="Picture 3">
            <a:extLst>
              <a:ext uri="{FF2B5EF4-FFF2-40B4-BE49-F238E27FC236}">
                <a16:creationId xmlns:a16="http://schemas.microsoft.com/office/drawing/2014/main" id="{7D2DC533-3A8C-4F30-AC71-9BDBAC2AE9D9}"/>
              </a:ext>
            </a:extLst>
          </p:cNvPr>
          <p:cNvPicPr>
            <a:picLocks noChangeAspect="1"/>
          </p:cNvPicPr>
          <p:nvPr/>
        </p:nvPicPr>
        <p:blipFill>
          <a:blip r:embed="rId2"/>
          <a:stretch>
            <a:fillRect/>
          </a:stretch>
        </p:blipFill>
        <p:spPr>
          <a:xfrm>
            <a:off x="5362705" y="1239520"/>
            <a:ext cx="6722492" cy="4937760"/>
          </a:xfrm>
          <a:prstGeom prst="rect">
            <a:avLst/>
          </a:prstGeom>
        </p:spPr>
      </p:pic>
    </p:spTree>
    <p:extLst>
      <p:ext uri="{BB962C8B-B14F-4D97-AF65-F5344CB8AC3E}">
        <p14:creationId xmlns:p14="http://schemas.microsoft.com/office/powerpoint/2010/main" val="10014955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4803648" cy="5741122"/>
          </a:xfrm>
        </p:spPr>
        <p:txBody>
          <a:bodyPr>
            <a:normAutofit/>
          </a:bodyPr>
          <a:lstStyle/>
          <a:p>
            <a:pPr marL="0" indent="0">
              <a:buNone/>
            </a:pPr>
            <a:r>
              <a:rPr lang="en-US" dirty="0"/>
              <a:t>Session details data processing:</a:t>
            </a:r>
          </a:p>
          <a:p>
            <a:r>
              <a:rPr lang="en-US" dirty="0"/>
              <a:t>Load CI360 table into CAS</a:t>
            </a:r>
          </a:p>
          <a:p>
            <a:r>
              <a:rPr lang="en-US" dirty="0"/>
              <a:t>Merge session details data with the customer universe to keep only those customers/datetime values that are in scope</a:t>
            </a:r>
          </a:p>
          <a:p>
            <a:r>
              <a:rPr lang="en-US" dirty="0"/>
              <a:t>Invoke the macro to create the session details metrics at identity level</a:t>
            </a:r>
          </a:p>
          <a:p>
            <a:r>
              <a:rPr lang="en-US" dirty="0"/>
              <a:t>Drop CAS in memory tables no longer needed</a:t>
            </a:r>
          </a:p>
        </p:txBody>
      </p:sp>
      <p:pic>
        <p:nvPicPr>
          <p:cNvPr id="3" name="Picture 2">
            <a:extLst>
              <a:ext uri="{FF2B5EF4-FFF2-40B4-BE49-F238E27FC236}">
                <a16:creationId xmlns:a16="http://schemas.microsoft.com/office/drawing/2014/main" id="{6957B6C9-6C1E-496B-8278-D6B5CD1E642C}"/>
              </a:ext>
            </a:extLst>
          </p:cNvPr>
          <p:cNvPicPr>
            <a:picLocks noChangeAspect="1"/>
          </p:cNvPicPr>
          <p:nvPr/>
        </p:nvPicPr>
        <p:blipFill>
          <a:blip r:embed="rId2"/>
          <a:stretch>
            <a:fillRect/>
          </a:stretch>
        </p:blipFill>
        <p:spPr>
          <a:xfrm>
            <a:off x="5771928" y="1310640"/>
            <a:ext cx="5971000" cy="3515362"/>
          </a:xfrm>
          <a:prstGeom prst="rect">
            <a:avLst/>
          </a:prstGeom>
        </p:spPr>
      </p:pic>
    </p:spTree>
    <p:extLst>
      <p:ext uri="{BB962C8B-B14F-4D97-AF65-F5344CB8AC3E}">
        <p14:creationId xmlns:p14="http://schemas.microsoft.com/office/powerpoint/2010/main" val="1757976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2: create a customer level ABT</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4803648" cy="5741122"/>
          </a:xfrm>
        </p:spPr>
        <p:txBody>
          <a:bodyPr>
            <a:normAutofit/>
          </a:bodyPr>
          <a:lstStyle/>
          <a:p>
            <a:pPr marL="0" indent="0">
              <a:buNone/>
            </a:pPr>
            <a:r>
              <a:rPr lang="en-US" dirty="0"/>
              <a:t>Combine into one ABT:</a:t>
            </a:r>
          </a:p>
          <a:p>
            <a:r>
              <a:rPr lang="en-US" dirty="0"/>
              <a:t>Merge all of the identity level datasets into a single ABT</a:t>
            </a:r>
          </a:p>
          <a:p>
            <a:r>
              <a:rPr lang="en-US" dirty="0"/>
              <a:t>Drop CAS in memory tables no longer needed</a:t>
            </a:r>
          </a:p>
          <a:p>
            <a:r>
              <a:rPr lang="en-US" dirty="0"/>
              <a:t>Save the ABT from memory to SAS dataset </a:t>
            </a:r>
          </a:p>
          <a:p>
            <a:r>
              <a:rPr lang="en-US" dirty="0"/>
              <a:t>Run “stop” stopwatch macro to measure total run time</a:t>
            </a:r>
          </a:p>
          <a:p>
            <a:r>
              <a:rPr lang="en-US" dirty="0"/>
              <a:t>Terminate the CAS session</a:t>
            </a:r>
          </a:p>
        </p:txBody>
      </p:sp>
      <p:pic>
        <p:nvPicPr>
          <p:cNvPr id="4" name="Picture 3">
            <a:extLst>
              <a:ext uri="{FF2B5EF4-FFF2-40B4-BE49-F238E27FC236}">
                <a16:creationId xmlns:a16="http://schemas.microsoft.com/office/drawing/2014/main" id="{C90E743B-8037-4019-8220-8F3F04399952}"/>
              </a:ext>
            </a:extLst>
          </p:cNvPr>
          <p:cNvPicPr>
            <a:picLocks noChangeAspect="1"/>
          </p:cNvPicPr>
          <p:nvPr/>
        </p:nvPicPr>
        <p:blipFill>
          <a:blip r:embed="rId2"/>
          <a:stretch>
            <a:fillRect/>
          </a:stretch>
        </p:blipFill>
        <p:spPr>
          <a:xfrm>
            <a:off x="5340593" y="1228683"/>
            <a:ext cx="6402335" cy="4694072"/>
          </a:xfrm>
          <a:prstGeom prst="rect">
            <a:avLst/>
          </a:prstGeom>
        </p:spPr>
      </p:pic>
    </p:spTree>
    <p:extLst>
      <p:ext uri="{BB962C8B-B14F-4D97-AF65-F5344CB8AC3E}">
        <p14:creationId xmlns:p14="http://schemas.microsoft.com/office/powerpoint/2010/main" val="581742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a:xfrm>
            <a:off x="731477" y="2638863"/>
            <a:ext cx="10657147" cy="661720"/>
          </a:xfrm>
        </p:spPr>
        <p:txBody>
          <a:bodyPr/>
          <a:lstStyle/>
          <a:p>
            <a:r>
              <a:rPr lang="en-US" dirty="0"/>
              <a:t>Create recommender</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020992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pPr marL="0" indent="0">
              <a:buNone/>
            </a:pPr>
            <a:r>
              <a:rPr lang="en-US" dirty="0"/>
              <a:t>Leverage the example code to create the ABT for product recommendations using proc </a:t>
            </a:r>
            <a:r>
              <a:rPr lang="en-US" dirty="0" err="1"/>
              <a:t>factmac</a:t>
            </a:r>
            <a:endParaRPr lang="en-US" dirty="0"/>
          </a:p>
        </p:txBody>
      </p:sp>
      <p:pic>
        <p:nvPicPr>
          <p:cNvPr id="6" name="Picture 5">
            <a:extLst>
              <a:ext uri="{FF2B5EF4-FFF2-40B4-BE49-F238E27FC236}">
                <a16:creationId xmlns:a16="http://schemas.microsoft.com/office/drawing/2014/main" id="{BD9256F3-4FC7-4509-AD06-217432A6D475}"/>
              </a:ext>
            </a:extLst>
          </p:cNvPr>
          <p:cNvPicPr>
            <a:picLocks noChangeAspect="1"/>
          </p:cNvPicPr>
          <p:nvPr/>
        </p:nvPicPr>
        <p:blipFill>
          <a:blip r:embed="rId2"/>
          <a:stretch>
            <a:fillRect/>
          </a:stretch>
        </p:blipFill>
        <p:spPr>
          <a:xfrm>
            <a:off x="6143752" y="1005118"/>
            <a:ext cx="4342777" cy="5373524"/>
          </a:xfrm>
          <a:prstGeom prst="rect">
            <a:avLst/>
          </a:prstGeom>
        </p:spPr>
      </p:pic>
      <p:sp>
        <p:nvSpPr>
          <p:cNvPr id="7" name="Rectangle: Rounded Corners 6">
            <a:extLst>
              <a:ext uri="{FF2B5EF4-FFF2-40B4-BE49-F238E27FC236}">
                <a16:creationId xmlns:a16="http://schemas.microsoft.com/office/drawing/2014/main" id="{73D8615D-D26D-4EE6-BC24-2E0202ED8696}"/>
              </a:ext>
            </a:extLst>
          </p:cNvPr>
          <p:cNvSpPr/>
          <p:nvPr/>
        </p:nvSpPr>
        <p:spPr>
          <a:xfrm>
            <a:off x="7132320" y="4442467"/>
            <a:ext cx="2428240" cy="2108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34191251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pPr marL="0" indent="0">
              <a:buNone/>
            </a:pPr>
            <a:r>
              <a:rPr lang="en-US" dirty="0"/>
              <a:t>Step 1: Create the ABT for product recommendations</a:t>
            </a:r>
          </a:p>
          <a:p>
            <a:r>
              <a:rPr lang="en-US" dirty="0"/>
              <a:t>Start CAS session</a:t>
            </a:r>
          </a:p>
          <a:p>
            <a:r>
              <a:rPr lang="en-US" dirty="0"/>
              <a:t>Create </a:t>
            </a:r>
            <a:r>
              <a:rPr lang="en-US" dirty="0" err="1"/>
              <a:t>caslib</a:t>
            </a:r>
            <a:r>
              <a:rPr lang="en-US" dirty="0"/>
              <a:t>/</a:t>
            </a:r>
            <a:r>
              <a:rPr lang="en-US" dirty="0" err="1"/>
              <a:t>libname</a:t>
            </a:r>
            <a:r>
              <a:rPr lang="en-US" dirty="0"/>
              <a:t> to discover and metadata</a:t>
            </a:r>
          </a:p>
          <a:p>
            <a:r>
              <a:rPr lang="en-US" dirty="0"/>
              <a:t>Load the four input tables into CAS</a:t>
            </a:r>
          </a:p>
          <a:p>
            <a:r>
              <a:rPr lang="en-US" dirty="0"/>
              <a:t>Extract the event ID associated with the event name </a:t>
            </a:r>
          </a:p>
          <a:p>
            <a:r>
              <a:rPr lang="en-US" dirty="0"/>
              <a:t>Get list of unique product IDs</a:t>
            </a:r>
          </a:p>
          <a:p>
            <a:r>
              <a:rPr lang="en-US" dirty="0"/>
              <a:t>Optionally, create a list of product IDs to remove from ABT</a:t>
            </a:r>
          </a:p>
        </p:txBody>
      </p:sp>
      <p:pic>
        <p:nvPicPr>
          <p:cNvPr id="3" name="Picture 2">
            <a:extLst>
              <a:ext uri="{FF2B5EF4-FFF2-40B4-BE49-F238E27FC236}">
                <a16:creationId xmlns:a16="http://schemas.microsoft.com/office/drawing/2014/main" id="{DF215982-F4EB-40E5-A6F8-FB363CB7A355}"/>
              </a:ext>
            </a:extLst>
          </p:cNvPr>
          <p:cNvPicPr>
            <a:picLocks noChangeAspect="1"/>
          </p:cNvPicPr>
          <p:nvPr/>
        </p:nvPicPr>
        <p:blipFill>
          <a:blip r:embed="rId2"/>
          <a:stretch>
            <a:fillRect/>
          </a:stretch>
        </p:blipFill>
        <p:spPr>
          <a:xfrm>
            <a:off x="5726191" y="1615440"/>
            <a:ext cx="5465425" cy="4224767"/>
          </a:xfrm>
          <a:prstGeom prst="rect">
            <a:avLst/>
          </a:prstGeom>
        </p:spPr>
      </p:pic>
    </p:spTree>
    <p:extLst>
      <p:ext uri="{BB962C8B-B14F-4D97-AF65-F5344CB8AC3E}">
        <p14:creationId xmlns:p14="http://schemas.microsoft.com/office/powerpoint/2010/main" val="29797560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pPr marL="0" indent="0">
              <a:buNone/>
            </a:pPr>
            <a:r>
              <a:rPr lang="en-US" dirty="0"/>
              <a:t>Step 2: Create the ABT for product recommendations</a:t>
            </a:r>
          </a:p>
          <a:p>
            <a:r>
              <a:rPr lang="en-US" dirty="0"/>
              <a:t>Invoke the </a:t>
            </a:r>
            <a:r>
              <a:rPr lang="en-US" dirty="0" err="1"/>
              <a:t>make_prodview_abt</a:t>
            </a:r>
            <a:r>
              <a:rPr lang="en-US" dirty="0"/>
              <a:t> macro </a:t>
            </a:r>
          </a:p>
          <a:p>
            <a:r>
              <a:rPr lang="en-US" dirty="0"/>
              <a:t>Save the resulting CAS tables to SAS datasets</a:t>
            </a:r>
          </a:p>
        </p:txBody>
      </p:sp>
      <p:pic>
        <p:nvPicPr>
          <p:cNvPr id="6" name="Picture 5">
            <a:extLst>
              <a:ext uri="{FF2B5EF4-FFF2-40B4-BE49-F238E27FC236}">
                <a16:creationId xmlns:a16="http://schemas.microsoft.com/office/drawing/2014/main" id="{0E429099-1964-432D-BF89-F3BE07514209}"/>
              </a:ext>
            </a:extLst>
          </p:cNvPr>
          <p:cNvPicPr>
            <a:picLocks noChangeAspect="1"/>
          </p:cNvPicPr>
          <p:nvPr/>
        </p:nvPicPr>
        <p:blipFill>
          <a:blip r:embed="rId2"/>
          <a:stretch>
            <a:fillRect/>
          </a:stretch>
        </p:blipFill>
        <p:spPr>
          <a:xfrm>
            <a:off x="5469805" y="1005118"/>
            <a:ext cx="5763429" cy="5229955"/>
          </a:xfrm>
          <a:prstGeom prst="rect">
            <a:avLst/>
          </a:prstGeom>
        </p:spPr>
      </p:pic>
    </p:spTree>
    <p:extLst>
      <p:ext uri="{BB962C8B-B14F-4D97-AF65-F5344CB8AC3E}">
        <p14:creationId xmlns:p14="http://schemas.microsoft.com/office/powerpoint/2010/main" val="12317465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2DD190-6BFA-4967-9742-CF32F82A76E8}"/>
              </a:ext>
            </a:extLst>
          </p:cNvPr>
          <p:cNvPicPr>
            <a:picLocks noChangeAspect="1"/>
          </p:cNvPicPr>
          <p:nvPr/>
        </p:nvPicPr>
        <p:blipFill>
          <a:blip r:embed="rId2"/>
          <a:stretch>
            <a:fillRect/>
          </a:stretch>
        </p:blipFill>
        <p:spPr>
          <a:xfrm>
            <a:off x="6198832" y="1266501"/>
            <a:ext cx="3890047" cy="5218356"/>
          </a:xfrm>
          <a:prstGeom prst="rect">
            <a:avLst/>
          </a:prstGeom>
        </p:spPr>
      </p:pic>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pPr marL="0" indent="0">
              <a:buNone/>
            </a:pPr>
            <a:r>
              <a:rPr lang="en-US" dirty="0"/>
              <a:t>Leverage the example code to run proc </a:t>
            </a:r>
            <a:r>
              <a:rPr lang="en-US" dirty="0" err="1"/>
              <a:t>factmac</a:t>
            </a:r>
            <a:r>
              <a:rPr lang="en-US" dirty="0"/>
              <a:t> (Factorization Machines model) on the product views ABT created in the previous steps</a:t>
            </a:r>
          </a:p>
        </p:txBody>
      </p:sp>
      <p:sp>
        <p:nvSpPr>
          <p:cNvPr id="7" name="Rectangle: Rounded Corners 6">
            <a:extLst>
              <a:ext uri="{FF2B5EF4-FFF2-40B4-BE49-F238E27FC236}">
                <a16:creationId xmlns:a16="http://schemas.microsoft.com/office/drawing/2014/main" id="{73D8615D-D26D-4EE6-BC24-2E0202ED8696}"/>
              </a:ext>
            </a:extLst>
          </p:cNvPr>
          <p:cNvSpPr/>
          <p:nvPr/>
        </p:nvSpPr>
        <p:spPr>
          <a:xfrm>
            <a:off x="7021175" y="3528067"/>
            <a:ext cx="2428240" cy="2108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5775098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r>
              <a:rPr lang="en-US" dirty="0"/>
              <a:t>Create CAS session</a:t>
            </a:r>
          </a:p>
          <a:p>
            <a:r>
              <a:rPr lang="en-US" dirty="0"/>
              <a:t>Create </a:t>
            </a:r>
            <a:r>
              <a:rPr lang="en-US" dirty="0" err="1"/>
              <a:t>caslib</a:t>
            </a:r>
            <a:r>
              <a:rPr lang="en-US" dirty="0"/>
              <a:t>/</a:t>
            </a:r>
            <a:r>
              <a:rPr lang="en-US" dirty="0" err="1"/>
              <a:t>libname</a:t>
            </a:r>
            <a:r>
              <a:rPr lang="en-US" dirty="0"/>
              <a:t> to source ABT data</a:t>
            </a:r>
          </a:p>
          <a:p>
            <a:r>
              <a:rPr lang="en-US" dirty="0"/>
              <a:t>Load ABT data into CAS</a:t>
            </a:r>
          </a:p>
          <a:p>
            <a:r>
              <a:rPr lang="en-US" dirty="0"/>
              <a:t>Invoke the macro to run proc </a:t>
            </a:r>
            <a:r>
              <a:rPr lang="en-US" dirty="0" err="1"/>
              <a:t>factmac</a:t>
            </a:r>
            <a:endParaRPr lang="en-US" dirty="0"/>
          </a:p>
          <a:p>
            <a:r>
              <a:rPr lang="en-US" dirty="0"/>
              <a:t>Save the resulting factors and </a:t>
            </a:r>
            <a:r>
              <a:rPr lang="en-US" dirty="0" err="1"/>
              <a:t>astore</a:t>
            </a:r>
            <a:r>
              <a:rPr lang="en-US" dirty="0"/>
              <a:t> </a:t>
            </a:r>
          </a:p>
        </p:txBody>
      </p:sp>
      <p:pic>
        <p:nvPicPr>
          <p:cNvPr id="4" name="Picture 3">
            <a:extLst>
              <a:ext uri="{FF2B5EF4-FFF2-40B4-BE49-F238E27FC236}">
                <a16:creationId xmlns:a16="http://schemas.microsoft.com/office/drawing/2014/main" id="{57723F88-EB12-445E-9E55-9E3A8251F7E7}"/>
              </a:ext>
            </a:extLst>
          </p:cNvPr>
          <p:cNvPicPr>
            <a:picLocks noChangeAspect="1"/>
          </p:cNvPicPr>
          <p:nvPr/>
        </p:nvPicPr>
        <p:blipFill>
          <a:blip r:embed="rId2"/>
          <a:stretch>
            <a:fillRect/>
          </a:stretch>
        </p:blipFill>
        <p:spPr>
          <a:xfrm>
            <a:off x="6092952" y="1110570"/>
            <a:ext cx="4626060" cy="5530217"/>
          </a:xfrm>
          <a:prstGeom prst="rect">
            <a:avLst/>
          </a:prstGeom>
        </p:spPr>
      </p:pic>
    </p:spTree>
    <p:extLst>
      <p:ext uri="{BB962C8B-B14F-4D97-AF65-F5344CB8AC3E}">
        <p14:creationId xmlns:p14="http://schemas.microsoft.com/office/powerpoint/2010/main" val="6349521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p:txBody>
          <a:bodyPr/>
          <a:lstStyle/>
          <a:p>
            <a:r>
              <a:rPr lang="en-US" dirty="0"/>
              <a:t>One time configuration</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p:txBody>
          <a:bodyPr/>
          <a:lstStyle/>
          <a:p>
            <a:r>
              <a:rPr lang="en-US" dirty="0"/>
              <a:t>To expose repository SAS macros to SAS/Viya sessions</a:t>
            </a:r>
          </a:p>
        </p:txBody>
      </p:sp>
    </p:spTree>
    <p:extLst>
      <p:ext uri="{BB962C8B-B14F-4D97-AF65-F5344CB8AC3E}">
        <p14:creationId xmlns:p14="http://schemas.microsoft.com/office/powerpoint/2010/main" val="124319318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E44A4-1B17-45C2-B13D-F5589CF0842A}"/>
              </a:ext>
            </a:extLst>
          </p:cNvPr>
          <p:cNvPicPr>
            <a:picLocks noChangeAspect="1"/>
          </p:cNvPicPr>
          <p:nvPr/>
        </p:nvPicPr>
        <p:blipFill>
          <a:blip r:embed="rId2"/>
          <a:stretch>
            <a:fillRect/>
          </a:stretch>
        </p:blipFill>
        <p:spPr>
          <a:xfrm>
            <a:off x="6786881" y="1005118"/>
            <a:ext cx="3738879" cy="5432497"/>
          </a:xfrm>
          <a:prstGeom prst="rect">
            <a:avLst/>
          </a:prstGeom>
        </p:spPr>
      </p:pic>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5199888" cy="5741122"/>
          </a:xfrm>
        </p:spPr>
        <p:txBody>
          <a:bodyPr>
            <a:normAutofit/>
          </a:bodyPr>
          <a:lstStyle/>
          <a:p>
            <a:pPr marL="0" indent="0">
              <a:buNone/>
            </a:pPr>
            <a:r>
              <a:rPr lang="en-US" dirty="0"/>
              <a:t>Leverage the example code that produces the top X product recommendations for each identity</a:t>
            </a:r>
          </a:p>
        </p:txBody>
      </p:sp>
      <p:sp>
        <p:nvSpPr>
          <p:cNvPr id="7" name="Rectangle: Rounded Corners 6">
            <a:extLst>
              <a:ext uri="{FF2B5EF4-FFF2-40B4-BE49-F238E27FC236}">
                <a16:creationId xmlns:a16="http://schemas.microsoft.com/office/drawing/2014/main" id="{73D8615D-D26D-4EE6-BC24-2E0202ED8696}"/>
              </a:ext>
            </a:extLst>
          </p:cNvPr>
          <p:cNvSpPr/>
          <p:nvPr/>
        </p:nvSpPr>
        <p:spPr>
          <a:xfrm>
            <a:off x="7508240" y="4442467"/>
            <a:ext cx="2428240" cy="2108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4651079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005118"/>
            <a:ext cx="4798243" cy="5741122"/>
          </a:xfrm>
        </p:spPr>
        <p:txBody>
          <a:bodyPr>
            <a:normAutofit/>
          </a:bodyPr>
          <a:lstStyle/>
          <a:p>
            <a:r>
              <a:rPr lang="en-US" dirty="0"/>
              <a:t>Create CAS session</a:t>
            </a:r>
          </a:p>
          <a:p>
            <a:r>
              <a:rPr lang="en-US" dirty="0"/>
              <a:t>Create </a:t>
            </a:r>
            <a:r>
              <a:rPr lang="en-US" dirty="0" err="1"/>
              <a:t>caslib</a:t>
            </a:r>
            <a:r>
              <a:rPr lang="en-US" dirty="0"/>
              <a:t>/</a:t>
            </a:r>
            <a:r>
              <a:rPr lang="en-US" dirty="0" err="1"/>
              <a:t>libname</a:t>
            </a:r>
            <a:r>
              <a:rPr lang="en-US" dirty="0"/>
              <a:t> to source ABT data</a:t>
            </a:r>
          </a:p>
          <a:p>
            <a:r>
              <a:rPr lang="en-US" dirty="0"/>
              <a:t>Load </a:t>
            </a:r>
            <a:r>
              <a:rPr lang="en-US" dirty="0" err="1"/>
              <a:t>astore</a:t>
            </a:r>
            <a:r>
              <a:rPr lang="en-US" dirty="0"/>
              <a:t> into CAS</a:t>
            </a:r>
          </a:p>
          <a:p>
            <a:r>
              <a:rPr lang="en-US" dirty="0"/>
              <a:t>Load model ABT and model output data into CAS</a:t>
            </a:r>
          </a:p>
          <a:p>
            <a:r>
              <a:rPr lang="en-US" dirty="0"/>
              <a:t>Partition the datasets by identity ID to speed up data processing and remove character formats from data</a:t>
            </a:r>
          </a:p>
        </p:txBody>
      </p:sp>
      <p:pic>
        <p:nvPicPr>
          <p:cNvPr id="3" name="Picture 2">
            <a:extLst>
              <a:ext uri="{FF2B5EF4-FFF2-40B4-BE49-F238E27FC236}">
                <a16:creationId xmlns:a16="http://schemas.microsoft.com/office/drawing/2014/main" id="{91A8293C-2549-4CA0-A143-39985FB85173}"/>
              </a:ext>
            </a:extLst>
          </p:cNvPr>
          <p:cNvPicPr>
            <a:picLocks noChangeAspect="1"/>
          </p:cNvPicPr>
          <p:nvPr/>
        </p:nvPicPr>
        <p:blipFill>
          <a:blip r:embed="rId2"/>
          <a:stretch>
            <a:fillRect/>
          </a:stretch>
        </p:blipFill>
        <p:spPr>
          <a:xfrm>
            <a:off x="5247315" y="1181305"/>
            <a:ext cx="5959165" cy="5384327"/>
          </a:xfrm>
          <a:prstGeom prst="rect">
            <a:avLst/>
          </a:prstGeom>
        </p:spPr>
      </p:pic>
    </p:spTree>
    <p:extLst>
      <p:ext uri="{BB962C8B-B14F-4D97-AF65-F5344CB8AC3E}">
        <p14:creationId xmlns:p14="http://schemas.microsoft.com/office/powerpoint/2010/main" val="378816786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8D02-11BA-4273-8F54-1D43FF97FFBF}"/>
              </a:ext>
            </a:extLst>
          </p:cNvPr>
          <p:cNvSpPr>
            <a:spLocks noGrp="1"/>
          </p:cNvSpPr>
          <p:nvPr>
            <p:ph type="title"/>
          </p:nvPr>
        </p:nvSpPr>
        <p:spPr/>
        <p:txBody>
          <a:bodyPr/>
          <a:lstStyle/>
          <a:p>
            <a:r>
              <a:rPr lang="en-US" dirty="0"/>
              <a:t>Example 3: create customer product recommendations</a:t>
            </a:r>
          </a:p>
        </p:txBody>
      </p:sp>
      <p:sp>
        <p:nvSpPr>
          <p:cNvPr id="5" name="Content Placeholder 2">
            <a:extLst>
              <a:ext uri="{FF2B5EF4-FFF2-40B4-BE49-F238E27FC236}">
                <a16:creationId xmlns:a16="http://schemas.microsoft.com/office/drawing/2014/main" id="{96C48841-B89C-4401-B377-168E484E663C}"/>
              </a:ext>
            </a:extLst>
          </p:cNvPr>
          <p:cNvSpPr>
            <a:spLocks noGrp="1"/>
          </p:cNvSpPr>
          <p:nvPr>
            <p:ph sz="quarter" idx="11"/>
          </p:nvPr>
        </p:nvSpPr>
        <p:spPr>
          <a:xfrm>
            <a:off x="449072" y="1177838"/>
            <a:ext cx="4798243" cy="5182322"/>
          </a:xfrm>
        </p:spPr>
        <p:txBody>
          <a:bodyPr>
            <a:normAutofit/>
          </a:bodyPr>
          <a:lstStyle/>
          <a:p>
            <a:r>
              <a:rPr lang="en-US" dirty="0"/>
              <a:t>Invoke the macro to generate the identity level product recommendations</a:t>
            </a:r>
          </a:p>
          <a:p>
            <a:r>
              <a:rPr lang="en-US" dirty="0"/>
              <a:t>Save the resulting CAS table to disk as SAS dataset</a:t>
            </a:r>
          </a:p>
        </p:txBody>
      </p:sp>
      <p:pic>
        <p:nvPicPr>
          <p:cNvPr id="4" name="Picture 3">
            <a:extLst>
              <a:ext uri="{FF2B5EF4-FFF2-40B4-BE49-F238E27FC236}">
                <a16:creationId xmlns:a16="http://schemas.microsoft.com/office/drawing/2014/main" id="{DFBD3FC2-EA43-4E01-BC4A-925AEA87ADC9}"/>
              </a:ext>
            </a:extLst>
          </p:cNvPr>
          <p:cNvPicPr>
            <a:picLocks noChangeAspect="1"/>
          </p:cNvPicPr>
          <p:nvPr/>
        </p:nvPicPr>
        <p:blipFill>
          <a:blip r:embed="rId2"/>
          <a:stretch>
            <a:fillRect/>
          </a:stretch>
        </p:blipFill>
        <p:spPr>
          <a:xfrm>
            <a:off x="5247315" y="1214128"/>
            <a:ext cx="6639852" cy="4429743"/>
          </a:xfrm>
          <a:prstGeom prst="rect">
            <a:avLst/>
          </a:prstGeom>
        </p:spPr>
      </p:pic>
    </p:spTree>
    <p:extLst>
      <p:ext uri="{BB962C8B-B14F-4D97-AF65-F5344CB8AC3E}">
        <p14:creationId xmlns:p14="http://schemas.microsoft.com/office/powerpoint/2010/main" val="33344412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BEC-1F27-4A80-A8CE-C6B2682F6019}"/>
              </a:ext>
            </a:extLst>
          </p:cNvPr>
          <p:cNvSpPr>
            <a:spLocks noGrp="1"/>
          </p:cNvSpPr>
          <p:nvPr>
            <p:ph type="title"/>
          </p:nvPr>
        </p:nvSpPr>
        <p:spPr>
          <a:xfrm>
            <a:off x="731477" y="2638863"/>
            <a:ext cx="10657147" cy="661720"/>
          </a:xfrm>
        </p:spPr>
        <p:txBody>
          <a:bodyPr/>
          <a:lstStyle/>
          <a:p>
            <a:r>
              <a:rPr lang="en-US" dirty="0"/>
              <a:t>Upload analytic results to CI360</a:t>
            </a:r>
          </a:p>
        </p:txBody>
      </p:sp>
      <p:sp>
        <p:nvSpPr>
          <p:cNvPr id="3" name="Text Placeholder 2">
            <a:extLst>
              <a:ext uri="{FF2B5EF4-FFF2-40B4-BE49-F238E27FC236}">
                <a16:creationId xmlns:a16="http://schemas.microsoft.com/office/drawing/2014/main" id="{5A3BB44C-1C20-4BE8-BD93-43FEC4FAED9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564835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3DD8-B93F-403E-A6D9-37F6A9259CCE}"/>
              </a:ext>
            </a:extLst>
          </p:cNvPr>
          <p:cNvSpPr>
            <a:spLocks noGrp="1"/>
          </p:cNvSpPr>
          <p:nvPr>
            <p:ph type="title"/>
          </p:nvPr>
        </p:nvSpPr>
        <p:spPr/>
        <p:txBody>
          <a:bodyPr/>
          <a:lstStyle/>
          <a:p>
            <a:r>
              <a:rPr lang="en-US" dirty="0"/>
              <a:t>Upload Customer data</a:t>
            </a:r>
          </a:p>
        </p:txBody>
      </p:sp>
      <p:sp>
        <p:nvSpPr>
          <p:cNvPr id="3" name="Content Placeholder 2">
            <a:extLst>
              <a:ext uri="{FF2B5EF4-FFF2-40B4-BE49-F238E27FC236}">
                <a16:creationId xmlns:a16="http://schemas.microsoft.com/office/drawing/2014/main" id="{8285480F-5BC4-4CD6-B5EA-1EE15617D6DD}"/>
              </a:ext>
            </a:extLst>
          </p:cNvPr>
          <p:cNvSpPr>
            <a:spLocks noGrp="1"/>
          </p:cNvSpPr>
          <p:nvPr>
            <p:ph sz="quarter" idx="11"/>
          </p:nvPr>
        </p:nvSpPr>
        <p:spPr>
          <a:xfrm>
            <a:off x="1363968" y="5347252"/>
            <a:ext cx="9364628" cy="1207363"/>
          </a:xfrm>
        </p:spPr>
        <p:txBody>
          <a:bodyPr>
            <a:normAutofit/>
          </a:bodyPr>
          <a:lstStyle/>
          <a:p>
            <a:pPr marL="0" indent="0">
              <a:buNone/>
            </a:pPr>
            <a:r>
              <a:rPr lang="en-US" dirty="0"/>
              <a:t>Can use CI360 UI to upload the data.  Go to General Settings | Data Collection | Table Management </a:t>
            </a:r>
          </a:p>
        </p:txBody>
      </p:sp>
      <p:pic>
        <p:nvPicPr>
          <p:cNvPr id="6" name="Picture 5">
            <a:extLst>
              <a:ext uri="{FF2B5EF4-FFF2-40B4-BE49-F238E27FC236}">
                <a16:creationId xmlns:a16="http://schemas.microsoft.com/office/drawing/2014/main" id="{41DBE44B-8057-49CD-ADB6-A58CA1A73948}"/>
              </a:ext>
            </a:extLst>
          </p:cNvPr>
          <p:cNvPicPr>
            <a:picLocks noChangeAspect="1"/>
          </p:cNvPicPr>
          <p:nvPr/>
        </p:nvPicPr>
        <p:blipFill>
          <a:blip r:embed="rId2"/>
          <a:stretch>
            <a:fillRect/>
          </a:stretch>
        </p:blipFill>
        <p:spPr>
          <a:xfrm>
            <a:off x="944217" y="1408084"/>
            <a:ext cx="10515600" cy="3121473"/>
          </a:xfrm>
          <a:prstGeom prst="rect">
            <a:avLst/>
          </a:prstGeom>
        </p:spPr>
      </p:pic>
    </p:spTree>
    <p:extLst>
      <p:ext uri="{BB962C8B-B14F-4D97-AF65-F5344CB8AC3E}">
        <p14:creationId xmlns:p14="http://schemas.microsoft.com/office/powerpoint/2010/main" val="399773280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18CD-5928-4D9D-96F4-5162A8EC87CA}"/>
              </a:ext>
            </a:extLst>
          </p:cNvPr>
          <p:cNvSpPr>
            <a:spLocks noGrp="1"/>
          </p:cNvSpPr>
          <p:nvPr>
            <p:ph type="title"/>
          </p:nvPr>
        </p:nvSpPr>
        <p:spPr/>
        <p:txBody>
          <a:bodyPr/>
          <a:lstStyle/>
          <a:p>
            <a:r>
              <a:rPr lang="en-US" dirty="0"/>
              <a:t>Upload Customer data</a:t>
            </a:r>
          </a:p>
        </p:txBody>
      </p:sp>
      <p:sp>
        <p:nvSpPr>
          <p:cNvPr id="3" name="Content Placeholder 2">
            <a:extLst>
              <a:ext uri="{FF2B5EF4-FFF2-40B4-BE49-F238E27FC236}">
                <a16:creationId xmlns:a16="http://schemas.microsoft.com/office/drawing/2014/main" id="{B734BC55-56E3-4E9C-BEFD-56F0328B62BB}"/>
              </a:ext>
            </a:extLst>
          </p:cNvPr>
          <p:cNvSpPr>
            <a:spLocks noGrp="1"/>
          </p:cNvSpPr>
          <p:nvPr>
            <p:ph sz="quarter" idx="11"/>
          </p:nvPr>
        </p:nvSpPr>
        <p:spPr>
          <a:xfrm>
            <a:off x="835152" y="1230923"/>
            <a:ext cx="5187961" cy="4937760"/>
          </a:xfrm>
        </p:spPr>
        <p:txBody>
          <a:bodyPr/>
          <a:lstStyle/>
          <a:p>
            <a:r>
              <a:rPr lang="en-US" dirty="0"/>
              <a:t>Or can use API via SAS code to automate the process of uploading customer data for use in personalization and targeting with CI360 </a:t>
            </a:r>
          </a:p>
        </p:txBody>
      </p:sp>
      <p:pic>
        <p:nvPicPr>
          <p:cNvPr id="5" name="Picture 4">
            <a:extLst>
              <a:ext uri="{FF2B5EF4-FFF2-40B4-BE49-F238E27FC236}">
                <a16:creationId xmlns:a16="http://schemas.microsoft.com/office/drawing/2014/main" id="{69BD6914-6720-4465-8EB8-D44D4903558F}"/>
              </a:ext>
            </a:extLst>
          </p:cNvPr>
          <p:cNvPicPr>
            <a:picLocks noChangeAspect="1"/>
          </p:cNvPicPr>
          <p:nvPr/>
        </p:nvPicPr>
        <p:blipFill>
          <a:blip r:embed="rId2"/>
          <a:stretch>
            <a:fillRect/>
          </a:stretch>
        </p:blipFill>
        <p:spPr>
          <a:xfrm>
            <a:off x="6096000" y="1636752"/>
            <a:ext cx="5111435" cy="3835486"/>
          </a:xfrm>
          <a:prstGeom prst="rect">
            <a:avLst/>
          </a:prstGeom>
        </p:spPr>
      </p:pic>
    </p:spTree>
    <p:extLst>
      <p:ext uri="{BB962C8B-B14F-4D97-AF65-F5344CB8AC3E}">
        <p14:creationId xmlns:p14="http://schemas.microsoft.com/office/powerpoint/2010/main" val="21587413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5553-982B-4A99-8A73-987B541782D8}"/>
              </a:ext>
            </a:extLst>
          </p:cNvPr>
          <p:cNvSpPr>
            <a:spLocks noGrp="1"/>
          </p:cNvSpPr>
          <p:nvPr>
            <p:ph type="title"/>
          </p:nvPr>
        </p:nvSpPr>
        <p:spPr/>
        <p:txBody>
          <a:bodyPr/>
          <a:lstStyle/>
          <a:p>
            <a:r>
              <a:rPr lang="en-US" dirty="0"/>
              <a:t>Download the repository files</a:t>
            </a:r>
          </a:p>
        </p:txBody>
      </p:sp>
      <p:sp>
        <p:nvSpPr>
          <p:cNvPr id="3" name="Content Placeholder 2">
            <a:extLst>
              <a:ext uri="{FF2B5EF4-FFF2-40B4-BE49-F238E27FC236}">
                <a16:creationId xmlns:a16="http://schemas.microsoft.com/office/drawing/2014/main" id="{0AA7E2BD-D0DB-4FEC-9546-4D912216A108}"/>
              </a:ext>
            </a:extLst>
          </p:cNvPr>
          <p:cNvSpPr>
            <a:spLocks noGrp="1"/>
          </p:cNvSpPr>
          <p:nvPr>
            <p:ph sz="quarter" idx="11"/>
          </p:nvPr>
        </p:nvSpPr>
        <p:spPr>
          <a:xfrm>
            <a:off x="2683830" y="1211045"/>
            <a:ext cx="6417703" cy="4937760"/>
          </a:xfrm>
        </p:spPr>
        <p:txBody>
          <a:bodyPr/>
          <a:lstStyle/>
          <a:p>
            <a:r>
              <a:rPr lang="en-US" dirty="0"/>
              <a:t>You will need your own local copies of the files in the repository in order to use them</a:t>
            </a:r>
          </a:p>
          <a:p>
            <a:r>
              <a:rPr lang="en-US" dirty="0"/>
              <a:t>First step is to download the files from </a:t>
            </a:r>
            <a:r>
              <a:rPr lang="en-US" dirty="0" err="1"/>
              <a:t>github</a:t>
            </a:r>
            <a:endParaRPr lang="en-US" dirty="0"/>
          </a:p>
          <a:p>
            <a:r>
              <a:rPr lang="en-US" dirty="0"/>
              <a:t>Periodically check back for updates/new code and if so re-download the files</a:t>
            </a:r>
          </a:p>
        </p:txBody>
      </p:sp>
      <p:pic>
        <p:nvPicPr>
          <p:cNvPr id="4" name="Picture 3">
            <a:extLst>
              <a:ext uri="{FF2B5EF4-FFF2-40B4-BE49-F238E27FC236}">
                <a16:creationId xmlns:a16="http://schemas.microsoft.com/office/drawing/2014/main" id="{DB2967BE-6791-4DDC-B1FD-303C3FE7DDAE}"/>
              </a:ext>
            </a:extLst>
          </p:cNvPr>
          <p:cNvPicPr>
            <a:picLocks noChangeAspect="1"/>
          </p:cNvPicPr>
          <p:nvPr/>
        </p:nvPicPr>
        <p:blipFill rotWithShape="1">
          <a:blip r:embed="rId2"/>
          <a:srcRect l="57611" t="51426" b="26114"/>
          <a:stretch/>
        </p:blipFill>
        <p:spPr>
          <a:xfrm>
            <a:off x="3682250" y="4103196"/>
            <a:ext cx="3978109" cy="1543759"/>
          </a:xfrm>
          <a:prstGeom prst="rect">
            <a:avLst/>
          </a:prstGeom>
        </p:spPr>
      </p:pic>
    </p:spTree>
    <p:extLst>
      <p:ext uri="{BB962C8B-B14F-4D97-AF65-F5344CB8AC3E}">
        <p14:creationId xmlns:p14="http://schemas.microsoft.com/office/powerpoint/2010/main" val="677440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307B-6749-47A9-8D28-9F603D314EE1}"/>
              </a:ext>
            </a:extLst>
          </p:cNvPr>
          <p:cNvSpPr>
            <a:spLocks noGrp="1"/>
          </p:cNvSpPr>
          <p:nvPr>
            <p:ph type="title"/>
          </p:nvPr>
        </p:nvSpPr>
        <p:spPr/>
        <p:txBody>
          <a:bodyPr/>
          <a:lstStyle/>
          <a:p>
            <a:r>
              <a:rPr lang="en-US" dirty="0"/>
              <a:t>Create folders and COPY/upload files</a:t>
            </a:r>
          </a:p>
        </p:txBody>
      </p:sp>
      <p:sp>
        <p:nvSpPr>
          <p:cNvPr id="3" name="Content Placeholder 2">
            <a:extLst>
              <a:ext uri="{FF2B5EF4-FFF2-40B4-BE49-F238E27FC236}">
                <a16:creationId xmlns:a16="http://schemas.microsoft.com/office/drawing/2014/main" id="{48800900-C86D-4662-9974-691A6144A19D}"/>
              </a:ext>
            </a:extLst>
          </p:cNvPr>
          <p:cNvSpPr>
            <a:spLocks noGrp="1"/>
          </p:cNvSpPr>
          <p:nvPr>
            <p:ph sz="quarter" idx="11"/>
          </p:nvPr>
        </p:nvSpPr>
        <p:spPr>
          <a:xfrm>
            <a:off x="835152" y="1261007"/>
            <a:ext cx="4739383" cy="4937760"/>
          </a:xfrm>
        </p:spPr>
        <p:txBody>
          <a:bodyPr>
            <a:normAutofit fontScale="85000" lnSpcReduction="10000"/>
          </a:bodyPr>
          <a:lstStyle/>
          <a:p>
            <a:r>
              <a:rPr lang="en-US" dirty="0"/>
              <a:t>If using SAS Studio (Viya):</a:t>
            </a:r>
          </a:p>
          <a:p>
            <a:pPr lvl="1"/>
            <a:r>
              <a:rPr lang="en-US" dirty="0"/>
              <a:t>do the following in SAS Studio Explorer  </a:t>
            </a:r>
          </a:p>
          <a:p>
            <a:r>
              <a:rPr lang="en-US" dirty="0"/>
              <a:t>If using SAS 9.4,</a:t>
            </a:r>
          </a:p>
          <a:p>
            <a:pPr lvl="1"/>
            <a:r>
              <a:rPr lang="en-US" dirty="0"/>
              <a:t>do the following in Environment file system</a:t>
            </a:r>
          </a:p>
          <a:p>
            <a:pPr marL="243834" lvl="1" indent="0">
              <a:buNone/>
            </a:pPr>
            <a:endParaRPr lang="en-US" dirty="0"/>
          </a:p>
          <a:p>
            <a:r>
              <a:rPr lang="en-US" dirty="0"/>
              <a:t>Create main folder to hold files</a:t>
            </a:r>
          </a:p>
          <a:p>
            <a:r>
              <a:rPr lang="en-US" dirty="0"/>
              <a:t>Create the three subfolders:</a:t>
            </a:r>
          </a:p>
          <a:p>
            <a:pPr lvl="1"/>
            <a:r>
              <a:rPr lang="en-US" dirty="0"/>
              <a:t>Examples</a:t>
            </a:r>
          </a:p>
          <a:p>
            <a:pPr lvl="1"/>
            <a:r>
              <a:rPr lang="en-US" dirty="0" err="1"/>
              <a:t>Funcmacr</a:t>
            </a:r>
            <a:endParaRPr lang="en-US" dirty="0"/>
          </a:p>
          <a:p>
            <a:pPr lvl="1"/>
            <a:r>
              <a:rPr lang="en-US" dirty="0" err="1"/>
              <a:t>Procmacr</a:t>
            </a:r>
            <a:endParaRPr lang="en-US" dirty="0"/>
          </a:p>
          <a:p>
            <a:r>
              <a:rPr lang="en-US" dirty="0"/>
              <a:t>Upload the unzipped, downloaded files into each subfolder</a:t>
            </a:r>
          </a:p>
        </p:txBody>
      </p:sp>
      <p:pic>
        <p:nvPicPr>
          <p:cNvPr id="4" name="Picture 3">
            <a:extLst>
              <a:ext uri="{FF2B5EF4-FFF2-40B4-BE49-F238E27FC236}">
                <a16:creationId xmlns:a16="http://schemas.microsoft.com/office/drawing/2014/main" id="{C98D4513-BF2D-4472-A0B3-A4B9729FD428}"/>
              </a:ext>
            </a:extLst>
          </p:cNvPr>
          <p:cNvPicPr>
            <a:picLocks noChangeAspect="1"/>
          </p:cNvPicPr>
          <p:nvPr/>
        </p:nvPicPr>
        <p:blipFill>
          <a:blip r:embed="rId2"/>
          <a:stretch>
            <a:fillRect/>
          </a:stretch>
        </p:blipFill>
        <p:spPr>
          <a:xfrm>
            <a:off x="5838723" y="1076687"/>
            <a:ext cx="5989382" cy="3009020"/>
          </a:xfrm>
          <a:prstGeom prst="rect">
            <a:avLst/>
          </a:prstGeom>
        </p:spPr>
      </p:pic>
      <p:pic>
        <p:nvPicPr>
          <p:cNvPr id="5" name="Picture 4">
            <a:extLst>
              <a:ext uri="{FF2B5EF4-FFF2-40B4-BE49-F238E27FC236}">
                <a16:creationId xmlns:a16="http://schemas.microsoft.com/office/drawing/2014/main" id="{22943143-AF68-4300-BEE7-D823E04EE699}"/>
              </a:ext>
            </a:extLst>
          </p:cNvPr>
          <p:cNvPicPr>
            <a:picLocks noChangeAspect="1"/>
          </p:cNvPicPr>
          <p:nvPr/>
        </p:nvPicPr>
        <p:blipFill>
          <a:blip r:embed="rId3"/>
          <a:stretch>
            <a:fillRect/>
          </a:stretch>
        </p:blipFill>
        <p:spPr>
          <a:xfrm>
            <a:off x="5574535" y="3429000"/>
            <a:ext cx="3230758" cy="3240776"/>
          </a:xfrm>
          <a:prstGeom prst="rect">
            <a:avLst/>
          </a:prstGeom>
        </p:spPr>
      </p:pic>
    </p:spTree>
    <p:extLst>
      <p:ext uri="{BB962C8B-B14F-4D97-AF65-F5344CB8AC3E}">
        <p14:creationId xmlns:p14="http://schemas.microsoft.com/office/powerpoint/2010/main" val="16301071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5553-982B-4A99-8A73-987B541782D8}"/>
              </a:ext>
            </a:extLst>
          </p:cNvPr>
          <p:cNvSpPr>
            <a:spLocks noGrp="1"/>
          </p:cNvSpPr>
          <p:nvPr>
            <p:ph type="title"/>
          </p:nvPr>
        </p:nvSpPr>
        <p:spPr/>
        <p:txBody>
          <a:bodyPr/>
          <a:lstStyle/>
          <a:p>
            <a:r>
              <a:rPr lang="en-US" dirty="0"/>
              <a:t>Don’t edit/change repository files</a:t>
            </a:r>
          </a:p>
        </p:txBody>
      </p:sp>
      <p:sp>
        <p:nvSpPr>
          <p:cNvPr id="3" name="Content Placeholder 2">
            <a:extLst>
              <a:ext uri="{FF2B5EF4-FFF2-40B4-BE49-F238E27FC236}">
                <a16:creationId xmlns:a16="http://schemas.microsoft.com/office/drawing/2014/main" id="{0AA7E2BD-D0DB-4FEC-9546-4D912216A108}"/>
              </a:ext>
            </a:extLst>
          </p:cNvPr>
          <p:cNvSpPr>
            <a:spLocks noGrp="1"/>
          </p:cNvSpPr>
          <p:nvPr>
            <p:ph sz="quarter" idx="11"/>
          </p:nvPr>
        </p:nvSpPr>
        <p:spPr>
          <a:xfrm>
            <a:off x="835152" y="1230923"/>
            <a:ext cx="10594848" cy="4937760"/>
          </a:xfrm>
        </p:spPr>
        <p:txBody>
          <a:bodyPr/>
          <a:lstStyle/>
          <a:p>
            <a:r>
              <a:rPr lang="en-US" dirty="0"/>
              <a:t>At some point in the future, there will be updates, fixes and/or new code available in the repository</a:t>
            </a:r>
          </a:p>
          <a:p>
            <a:r>
              <a:rPr lang="en-US" dirty="0"/>
              <a:t>If you make changes to a repository file and then re-download the files, your changes will be overwritten and lost</a:t>
            </a:r>
          </a:p>
          <a:p>
            <a:r>
              <a:rPr lang="en-US" b="1" dirty="0"/>
              <a:t>Best Practice: make a copy and edit the copy for any repository file you wish to leverage (e.g. example code in examples folder)</a:t>
            </a:r>
          </a:p>
        </p:txBody>
      </p:sp>
    </p:spTree>
    <p:extLst>
      <p:ext uri="{BB962C8B-B14F-4D97-AF65-F5344CB8AC3E}">
        <p14:creationId xmlns:p14="http://schemas.microsoft.com/office/powerpoint/2010/main" val="22350321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AS CI Master - Purple">
  <a:themeElements>
    <a:clrScheme name="SAS Palette - Purple">
      <a:dk1>
        <a:srgbClr val="000000"/>
      </a:dk1>
      <a:lt1>
        <a:srgbClr val="FFFFFF"/>
      </a:lt1>
      <a:dk2>
        <a:srgbClr val="001C35"/>
      </a:dk2>
      <a:lt2>
        <a:srgbClr val="C0E3F6"/>
      </a:lt2>
      <a:accent1>
        <a:srgbClr val="80375F"/>
      </a:accent1>
      <a:accent2>
        <a:srgbClr val="BD528E"/>
      </a:accent2>
      <a:accent3>
        <a:srgbClr val="493880"/>
      </a:accent3>
      <a:accent4>
        <a:srgbClr val="6C63FF"/>
      </a:accent4>
      <a:accent5>
        <a:srgbClr val="DA5DC0"/>
      </a:accent5>
      <a:accent6>
        <a:srgbClr val="820053"/>
      </a:accent6>
      <a:hlink>
        <a:srgbClr val="C0E3F6"/>
      </a:hlink>
      <a:folHlink>
        <a:srgbClr val="C0E3F6"/>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 CI-Purple-External.potx" id="{E51D2186-9032-4C49-9984-2B00916C5461}" vid="{B5CA5CA7-B378-4687-8394-781B3DC6FA07}"/>
    </a:ext>
  </a:extLst>
</a:theme>
</file>

<file path=ppt/theme/theme2.xml><?xml version="1.0" encoding="utf-8"?>
<a:theme xmlns:a="http://schemas.openxmlformats.org/drawingml/2006/main" name="2_SAS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AA045A88-3190-B348-B653-3851E888E997}"/>
    </a:ext>
  </a:extLst>
</a:theme>
</file>

<file path=ppt/theme/theme3.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2" id="{132803C0-0A3F-7149-9D0B-E421A53EC637}" vid="{C4C848D9-9EA7-A94D-9048-424438916733}"/>
    </a:ext>
  </a:extLst>
</a:theme>
</file>

<file path=ppt/theme/theme4.xml><?xml version="1.0" encoding="utf-8"?>
<a:theme xmlns:a="http://schemas.openxmlformats.org/drawingml/2006/main" name="8_SAS Master,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A55BF615-7CE4-1045-9CDE-3EF107BE83AB}" vid="{FFA566C9-D4FB-D64B-9137-837611523DD4}"/>
    </a:ext>
  </a:extLst>
</a:theme>
</file>

<file path=ppt/theme/theme5.xml><?xml version="1.0" encoding="utf-8"?>
<a:theme xmlns:a="http://schemas.openxmlformats.org/drawingml/2006/main" name="2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2" id="{132803C0-0A3F-7149-9D0B-E421A53EC637}" vid="{C4C848D9-9EA7-A94D-9048-424438916733}"/>
    </a:ext>
  </a:extLst>
</a:theme>
</file>

<file path=ppt/theme/theme6.xml><?xml version="1.0" encoding="utf-8"?>
<a:theme xmlns:a="http://schemas.openxmlformats.org/drawingml/2006/main" name="1_SAS-External-16x9">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B154486E-3567-8F42-B7C6-ABDC3E8C29B0}" vid="{72DB4393-9380-7A4C-B497-E9352C2D6B7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26990</TotalTime>
  <Words>4488</Words>
  <Application>Microsoft Office PowerPoint</Application>
  <PresentationFormat>Widescreen</PresentationFormat>
  <Paragraphs>385</Paragraphs>
  <Slides>65</Slides>
  <Notes>16</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65</vt:i4>
      </vt:variant>
    </vt:vector>
  </HeadingPairs>
  <TitlesOfParts>
    <vt:vector size="74" baseType="lpstr">
      <vt:lpstr>Arial</vt:lpstr>
      <vt:lpstr>Calibri</vt:lpstr>
      <vt:lpstr>Calibri Light</vt:lpstr>
      <vt:lpstr>SAS CI Master - Purple</vt:lpstr>
      <vt:lpstr>2_SAS - Blue Master</vt:lpstr>
      <vt:lpstr>1_2020-Template-External</vt:lpstr>
      <vt:lpstr>8_SAS Master, White</vt:lpstr>
      <vt:lpstr>2_2020-Template-External</vt:lpstr>
      <vt:lpstr>1_SAS-External-16x9</vt:lpstr>
      <vt:lpstr>SAS  Customer Intelligence 360</vt:lpstr>
      <vt:lpstr>Contents</vt:lpstr>
      <vt:lpstr>Sample use cases</vt:lpstr>
      <vt:lpstr>PowerPoint Presentation</vt:lpstr>
      <vt:lpstr>Requirements For using the SAS macros</vt:lpstr>
      <vt:lpstr>One time configuration</vt:lpstr>
      <vt:lpstr>Download the repository files</vt:lpstr>
      <vt:lpstr>Create folders and COPY/upload files</vt:lpstr>
      <vt:lpstr>Don’t edit/change repository files</vt:lpstr>
      <vt:lpstr>Expose macros to SAS sessions</vt:lpstr>
      <vt:lpstr>One time only: Configure autoexec in VIYA SAS studio</vt:lpstr>
      <vt:lpstr>One time only: Configure autoexec in SAS 9.4</vt:lpstr>
      <vt:lpstr>How the macros are organized</vt:lpstr>
      <vt:lpstr>Comment headers explain macros</vt:lpstr>
      <vt:lpstr>Downloading ci360 data</vt:lpstr>
      <vt:lpstr>CI360 Data that is collected</vt:lpstr>
      <vt:lpstr>Standard SAS download client</vt:lpstr>
      <vt:lpstr>Options for downloading CI360 detail data</vt:lpstr>
      <vt:lpstr>Parallel Download for CI36o discover detail data tables</vt:lpstr>
      <vt:lpstr>Set up for Parallel Download process</vt:lpstr>
      <vt:lpstr>Understanding the example code</vt:lpstr>
      <vt:lpstr>editing the example code for step 1</vt:lpstr>
      <vt:lpstr>editing the example code for Step 1</vt:lpstr>
      <vt:lpstr>Tuning the number of concurrent jobs</vt:lpstr>
      <vt:lpstr>Validating the download process</vt:lpstr>
      <vt:lpstr>Validating the download process</vt:lpstr>
      <vt:lpstr>Validating the download process</vt:lpstr>
      <vt:lpstr>Validating the download process</vt:lpstr>
      <vt:lpstr>Validating the download process</vt:lpstr>
      <vt:lpstr>Validating the download process</vt:lpstr>
      <vt:lpstr>Validating the download process</vt:lpstr>
      <vt:lpstr>Step 2: Read gzip files into sas datasets</vt:lpstr>
      <vt:lpstr>Clean/prepare ci360 data</vt:lpstr>
      <vt:lpstr>Steps to process ci360 data</vt:lpstr>
      <vt:lpstr>Removing Duplicate Records</vt:lpstr>
      <vt:lpstr>process CI360 data</vt:lpstr>
      <vt:lpstr>Identity Updates</vt:lpstr>
      <vt:lpstr>process CI360 data</vt:lpstr>
      <vt:lpstr>Merge EXT table data into main table</vt:lpstr>
      <vt:lpstr>process CI360 data</vt:lpstr>
      <vt:lpstr>process CI360 data</vt:lpstr>
      <vt:lpstr>Combine two sets of downloaded data</vt:lpstr>
      <vt:lpstr>Extract custom attributes</vt:lpstr>
      <vt:lpstr>Create customer level modeling analytic base table</vt:lpstr>
      <vt:lpstr>General Considerations when building an ABT</vt:lpstr>
      <vt:lpstr>Example 2: create a customer level ABT</vt:lpstr>
      <vt:lpstr>Example 2: create a customer level ABT</vt:lpstr>
      <vt:lpstr>Example 2: create a customer level ABT</vt:lpstr>
      <vt:lpstr>Example 2: create a customer level ABT</vt:lpstr>
      <vt:lpstr>Example 2: create a customer level ABT</vt:lpstr>
      <vt:lpstr>Example 2: create a customer level ABT</vt:lpstr>
      <vt:lpstr>Example 2: create a customer level ABT</vt:lpstr>
      <vt:lpstr>Example 2: create a customer level ABT</vt:lpstr>
      <vt:lpstr>Create recommender</vt:lpstr>
      <vt:lpstr>Example 3: create customer product recommendations</vt:lpstr>
      <vt:lpstr>Example 3: create customer product recommendations</vt:lpstr>
      <vt:lpstr>Example 3: create customer product recommendations</vt:lpstr>
      <vt:lpstr>Example 3: create customer product recommendations</vt:lpstr>
      <vt:lpstr>Example 3: create customer product recommendations</vt:lpstr>
      <vt:lpstr>Example 3: create customer product recommendations</vt:lpstr>
      <vt:lpstr>Example 3: create customer product recommendations</vt:lpstr>
      <vt:lpstr>Example 3: create customer product recommendations</vt:lpstr>
      <vt:lpstr>Upload analytic results to CI360</vt:lpstr>
      <vt:lpstr>Upload Customer data</vt:lpstr>
      <vt:lpstr>Upload Customer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Suneel Grover</dc:creator>
  <cp:lastModifiedBy>Noah Powers</cp:lastModifiedBy>
  <cp:revision>117</cp:revision>
  <dcterms:created xsi:type="dcterms:W3CDTF">2021-04-21T18:46:01Z</dcterms:created>
  <dcterms:modified xsi:type="dcterms:W3CDTF">2022-06-20T16:06:58Z</dcterms:modified>
</cp:coreProperties>
</file>